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2" r:id="rId1"/>
  </p:sldMasterIdLst>
  <p:sldIdLst>
    <p:sldId id="256" r:id="rId2"/>
    <p:sldId id="257" r:id="rId3"/>
    <p:sldId id="258" r:id="rId4"/>
    <p:sldId id="259" r:id="rId5"/>
    <p:sldId id="260" r:id="rId6"/>
    <p:sldId id="262" r:id="rId7"/>
    <p:sldId id="261" r:id="rId8"/>
    <p:sldId id="263" r:id="rId9"/>
    <p:sldId id="272" r:id="rId10"/>
    <p:sldId id="264" r:id="rId11"/>
    <p:sldId id="265" r:id="rId12"/>
    <p:sldId id="266" r:id="rId13"/>
    <p:sldId id="267" r:id="rId14"/>
    <p:sldId id="276" r:id="rId15"/>
    <p:sldId id="268" r:id="rId16"/>
    <p:sldId id="269" r:id="rId17"/>
    <p:sldId id="270" r:id="rId18"/>
    <p:sldId id="271" r:id="rId19"/>
    <p:sldId id="273" r:id="rId20"/>
    <p:sldId id="275" r:id="rId21"/>
    <p:sldId id="27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67"/>
    <p:restoredTop sz="96197"/>
  </p:normalViewPr>
  <p:slideViewPr>
    <p:cSldViewPr snapToGrid="0">
      <p:cViewPr varScale="1">
        <p:scale>
          <a:sx n="149" d="100"/>
          <a:sy n="149" d="100"/>
        </p:scale>
        <p:origin x="192"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_rels/data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B9D6E5-0004-42F6-81E8-230F5532EFC8}"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E80F2641-E55D-4028-B625-B52295D94FEE}">
      <dgm:prSet/>
      <dgm:spPr/>
      <dgm:t>
        <a:bodyPr/>
        <a:lstStyle/>
        <a:p>
          <a:r>
            <a:rPr lang="en-US"/>
            <a:t>Every relationship, on earth, ever, is about two words: Safety &amp; Pursuit</a:t>
          </a:r>
        </a:p>
      </dgm:t>
    </dgm:pt>
    <dgm:pt modelId="{E1D75972-75B4-41F7-9919-68B8B0ABA9D6}" type="parTrans" cxnId="{09B1952B-0F60-44D1-A8F2-67EDCB7FE30C}">
      <dgm:prSet/>
      <dgm:spPr/>
      <dgm:t>
        <a:bodyPr/>
        <a:lstStyle/>
        <a:p>
          <a:endParaRPr lang="en-US"/>
        </a:p>
      </dgm:t>
    </dgm:pt>
    <dgm:pt modelId="{898B59A2-1B96-452F-BFF4-4B59F472D71C}" type="sibTrans" cxnId="{09B1952B-0F60-44D1-A8F2-67EDCB7FE30C}">
      <dgm:prSet/>
      <dgm:spPr/>
      <dgm:t>
        <a:bodyPr/>
        <a:lstStyle/>
        <a:p>
          <a:endParaRPr lang="en-US"/>
        </a:p>
      </dgm:t>
    </dgm:pt>
    <dgm:pt modelId="{7C6A8B9A-4637-4AB5-86F9-3A657918905C}">
      <dgm:prSet/>
      <dgm:spPr/>
      <dgm:t>
        <a:bodyPr/>
        <a:lstStyle/>
        <a:p>
          <a:r>
            <a:rPr lang="en-US"/>
            <a:t>Rhetorical question to answer: “Do you want him/her to feel completely safe with you? Do you want to “maximize” safety in your relationship?”</a:t>
          </a:r>
        </a:p>
      </dgm:t>
    </dgm:pt>
    <dgm:pt modelId="{C68EEB5F-8F93-4B13-86E1-ACF9EAC684E8}" type="parTrans" cxnId="{E80B1648-3FC8-45AE-B219-2C3B21CC8115}">
      <dgm:prSet/>
      <dgm:spPr/>
      <dgm:t>
        <a:bodyPr/>
        <a:lstStyle/>
        <a:p>
          <a:endParaRPr lang="en-US"/>
        </a:p>
      </dgm:t>
    </dgm:pt>
    <dgm:pt modelId="{4F9E69F3-E846-4407-9810-D904EB65B0AE}" type="sibTrans" cxnId="{E80B1648-3FC8-45AE-B219-2C3B21CC8115}">
      <dgm:prSet/>
      <dgm:spPr/>
      <dgm:t>
        <a:bodyPr/>
        <a:lstStyle/>
        <a:p>
          <a:endParaRPr lang="en-US"/>
        </a:p>
      </dgm:t>
    </dgm:pt>
    <dgm:pt modelId="{5BDF8F11-F265-41F1-88B8-64C3179E63E9}">
      <dgm:prSet/>
      <dgm:spPr/>
      <dgm:t>
        <a:bodyPr/>
        <a:lstStyle/>
        <a:p>
          <a:r>
            <a:rPr lang="en-US"/>
            <a:t>Not so rhetorical question: Ask your partner, “Do you feel that I am pursuing your heart in our relationship?”</a:t>
          </a:r>
        </a:p>
      </dgm:t>
    </dgm:pt>
    <dgm:pt modelId="{5F9F7360-2EFD-4350-8460-EF54C7549C19}" type="parTrans" cxnId="{B4C6304B-9180-486B-B912-4079E8443718}">
      <dgm:prSet/>
      <dgm:spPr/>
      <dgm:t>
        <a:bodyPr/>
        <a:lstStyle/>
        <a:p>
          <a:endParaRPr lang="en-US"/>
        </a:p>
      </dgm:t>
    </dgm:pt>
    <dgm:pt modelId="{8C33C44D-2424-41C4-AAA0-F9F4D4F7665E}" type="sibTrans" cxnId="{B4C6304B-9180-486B-B912-4079E8443718}">
      <dgm:prSet/>
      <dgm:spPr/>
      <dgm:t>
        <a:bodyPr/>
        <a:lstStyle/>
        <a:p>
          <a:endParaRPr lang="en-US"/>
        </a:p>
      </dgm:t>
    </dgm:pt>
    <dgm:pt modelId="{0D1C5BDF-A4A9-4AFC-B0C2-9628F01762E9}">
      <dgm:prSet/>
      <dgm:spPr/>
      <dgm:t>
        <a:bodyPr/>
        <a:lstStyle/>
        <a:p>
          <a:r>
            <a:rPr lang="en-US"/>
            <a:t>Follow up question: “Am I blowing you away by how much I’m pursuing your heart in our relationship?”</a:t>
          </a:r>
        </a:p>
      </dgm:t>
    </dgm:pt>
    <dgm:pt modelId="{34DF025C-88A8-46CA-BAF8-2459B7FB9AC2}" type="parTrans" cxnId="{B6EAD262-C69A-4A4B-9CA6-C184DE3A6C28}">
      <dgm:prSet/>
      <dgm:spPr/>
      <dgm:t>
        <a:bodyPr/>
        <a:lstStyle/>
        <a:p>
          <a:endParaRPr lang="en-US"/>
        </a:p>
      </dgm:t>
    </dgm:pt>
    <dgm:pt modelId="{BDB5CE69-56EF-4863-B8CC-615353EC64E5}" type="sibTrans" cxnId="{B6EAD262-C69A-4A4B-9CA6-C184DE3A6C28}">
      <dgm:prSet/>
      <dgm:spPr/>
      <dgm:t>
        <a:bodyPr/>
        <a:lstStyle/>
        <a:p>
          <a:endParaRPr lang="en-US"/>
        </a:p>
      </dgm:t>
    </dgm:pt>
    <dgm:pt modelId="{24AFB69E-8757-E447-BEC8-078F247993E0}" type="pres">
      <dgm:prSet presAssocID="{68B9D6E5-0004-42F6-81E8-230F5532EFC8}" presName="outerComposite" presStyleCnt="0">
        <dgm:presLayoutVars>
          <dgm:chMax val="5"/>
          <dgm:dir/>
          <dgm:resizeHandles val="exact"/>
        </dgm:presLayoutVars>
      </dgm:prSet>
      <dgm:spPr/>
    </dgm:pt>
    <dgm:pt modelId="{D902F27E-502F-784D-9247-4D3B27CD3177}" type="pres">
      <dgm:prSet presAssocID="{68B9D6E5-0004-42F6-81E8-230F5532EFC8}" presName="dummyMaxCanvas" presStyleCnt="0">
        <dgm:presLayoutVars/>
      </dgm:prSet>
      <dgm:spPr/>
    </dgm:pt>
    <dgm:pt modelId="{C96D2BE5-E246-6E4E-B365-4665CE03CAB7}" type="pres">
      <dgm:prSet presAssocID="{68B9D6E5-0004-42F6-81E8-230F5532EFC8}" presName="FourNodes_1" presStyleLbl="node1" presStyleIdx="0" presStyleCnt="4">
        <dgm:presLayoutVars>
          <dgm:bulletEnabled val="1"/>
        </dgm:presLayoutVars>
      </dgm:prSet>
      <dgm:spPr/>
    </dgm:pt>
    <dgm:pt modelId="{19EF6882-4EA5-4E44-A01D-BD0CEAD38594}" type="pres">
      <dgm:prSet presAssocID="{68B9D6E5-0004-42F6-81E8-230F5532EFC8}" presName="FourNodes_2" presStyleLbl="node1" presStyleIdx="1" presStyleCnt="4">
        <dgm:presLayoutVars>
          <dgm:bulletEnabled val="1"/>
        </dgm:presLayoutVars>
      </dgm:prSet>
      <dgm:spPr/>
    </dgm:pt>
    <dgm:pt modelId="{D3A71286-98EB-2F42-8C84-72F32EDBFDD5}" type="pres">
      <dgm:prSet presAssocID="{68B9D6E5-0004-42F6-81E8-230F5532EFC8}" presName="FourNodes_3" presStyleLbl="node1" presStyleIdx="2" presStyleCnt="4">
        <dgm:presLayoutVars>
          <dgm:bulletEnabled val="1"/>
        </dgm:presLayoutVars>
      </dgm:prSet>
      <dgm:spPr/>
    </dgm:pt>
    <dgm:pt modelId="{A1E64399-1C43-B34F-95EF-B2241C380C33}" type="pres">
      <dgm:prSet presAssocID="{68B9D6E5-0004-42F6-81E8-230F5532EFC8}" presName="FourNodes_4" presStyleLbl="node1" presStyleIdx="3" presStyleCnt="4">
        <dgm:presLayoutVars>
          <dgm:bulletEnabled val="1"/>
        </dgm:presLayoutVars>
      </dgm:prSet>
      <dgm:spPr/>
    </dgm:pt>
    <dgm:pt modelId="{A6824B05-F41C-B54D-B97A-B87E492F000B}" type="pres">
      <dgm:prSet presAssocID="{68B9D6E5-0004-42F6-81E8-230F5532EFC8}" presName="FourConn_1-2" presStyleLbl="fgAccFollowNode1" presStyleIdx="0" presStyleCnt="3">
        <dgm:presLayoutVars>
          <dgm:bulletEnabled val="1"/>
        </dgm:presLayoutVars>
      </dgm:prSet>
      <dgm:spPr/>
    </dgm:pt>
    <dgm:pt modelId="{D03A084D-DFA1-D04E-B074-08D6439F7869}" type="pres">
      <dgm:prSet presAssocID="{68B9D6E5-0004-42F6-81E8-230F5532EFC8}" presName="FourConn_2-3" presStyleLbl="fgAccFollowNode1" presStyleIdx="1" presStyleCnt="3">
        <dgm:presLayoutVars>
          <dgm:bulletEnabled val="1"/>
        </dgm:presLayoutVars>
      </dgm:prSet>
      <dgm:spPr/>
    </dgm:pt>
    <dgm:pt modelId="{96CF74AC-F459-124B-B10A-E051BB5AB5BA}" type="pres">
      <dgm:prSet presAssocID="{68B9D6E5-0004-42F6-81E8-230F5532EFC8}" presName="FourConn_3-4" presStyleLbl="fgAccFollowNode1" presStyleIdx="2" presStyleCnt="3">
        <dgm:presLayoutVars>
          <dgm:bulletEnabled val="1"/>
        </dgm:presLayoutVars>
      </dgm:prSet>
      <dgm:spPr/>
    </dgm:pt>
    <dgm:pt modelId="{98D5ADA1-A0C2-324D-844B-C17D556C0A04}" type="pres">
      <dgm:prSet presAssocID="{68B9D6E5-0004-42F6-81E8-230F5532EFC8}" presName="FourNodes_1_text" presStyleLbl="node1" presStyleIdx="3" presStyleCnt="4">
        <dgm:presLayoutVars>
          <dgm:bulletEnabled val="1"/>
        </dgm:presLayoutVars>
      </dgm:prSet>
      <dgm:spPr/>
    </dgm:pt>
    <dgm:pt modelId="{4CFEC75F-8B78-084E-B786-0EE4CB2F9EB4}" type="pres">
      <dgm:prSet presAssocID="{68B9D6E5-0004-42F6-81E8-230F5532EFC8}" presName="FourNodes_2_text" presStyleLbl="node1" presStyleIdx="3" presStyleCnt="4">
        <dgm:presLayoutVars>
          <dgm:bulletEnabled val="1"/>
        </dgm:presLayoutVars>
      </dgm:prSet>
      <dgm:spPr/>
    </dgm:pt>
    <dgm:pt modelId="{CF572F5B-791B-7F4C-9104-AC8CDA6AE225}" type="pres">
      <dgm:prSet presAssocID="{68B9D6E5-0004-42F6-81E8-230F5532EFC8}" presName="FourNodes_3_text" presStyleLbl="node1" presStyleIdx="3" presStyleCnt="4">
        <dgm:presLayoutVars>
          <dgm:bulletEnabled val="1"/>
        </dgm:presLayoutVars>
      </dgm:prSet>
      <dgm:spPr/>
    </dgm:pt>
    <dgm:pt modelId="{071A18EB-7F6E-634F-8595-0E4788DD8A09}" type="pres">
      <dgm:prSet presAssocID="{68B9D6E5-0004-42F6-81E8-230F5532EFC8}" presName="FourNodes_4_text" presStyleLbl="node1" presStyleIdx="3" presStyleCnt="4">
        <dgm:presLayoutVars>
          <dgm:bulletEnabled val="1"/>
        </dgm:presLayoutVars>
      </dgm:prSet>
      <dgm:spPr/>
    </dgm:pt>
  </dgm:ptLst>
  <dgm:cxnLst>
    <dgm:cxn modelId="{0AEED608-49FB-864E-B492-462FC72E9116}" type="presOf" srcId="{7C6A8B9A-4637-4AB5-86F9-3A657918905C}" destId="{19EF6882-4EA5-4E44-A01D-BD0CEAD38594}" srcOrd="0" destOrd="0" presId="urn:microsoft.com/office/officeart/2005/8/layout/vProcess5"/>
    <dgm:cxn modelId="{9460081E-350C-6C47-AD6F-86944EB4D348}" type="presOf" srcId="{E80F2641-E55D-4028-B625-B52295D94FEE}" destId="{C96D2BE5-E246-6E4E-B365-4665CE03CAB7}" srcOrd="0" destOrd="0" presId="urn:microsoft.com/office/officeart/2005/8/layout/vProcess5"/>
    <dgm:cxn modelId="{09B1952B-0F60-44D1-A8F2-67EDCB7FE30C}" srcId="{68B9D6E5-0004-42F6-81E8-230F5532EFC8}" destId="{E80F2641-E55D-4028-B625-B52295D94FEE}" srcOrd="0" destOrd="0" parTransId="{E1D75972-75B4-41F7-9919-68B8B0ABA9D6}" sibTransId="{898B59A2-1B96-452F-BFF4-4B59F472D71C}"/>
    <dgm:cxn modelId="{0553872D-EE9B-7447-AEE4-7FE1359AB3E1}" type="presOf" srcId="{0D1C5BDF-A4A9-4AFC-B0C2-9628F01762E9}" destId="{A1E64399-1C43-B34F-95EF-B2241C380C33}" srcOrd="0" destOrd="0" presId="urn:microsoft.com/office/officeart/2005/8/layout/vProcess5"/>
    <dgm:cxn modelId="{A447183E-0EFE-734A-A30B-1189849F3401}" type="presOf" srcId="{68B9D6E5-0004-42F6-81E8-230F5532EFC8}" destId="{24AFB69E-8757-E447-BEC8-078F247993E0}" srcOrd="0" destOrd="0" presId="urn:microsoft.com/office/officeart/2005/8/layout/vProcess5"/>
    <dgm:cxn modelId="{E80B1648-3FC8-45AE-B219-2C3B21CC8115}" srcId="{68B9D6E5-0004-42F6-81E8-230F5532EFC8}" destId="{7C6A8B9A-4637-4AB5-86F9-3A657918905C}" srcOrd="1" destOrd="0" parTransId="{C68EEB5F-8F93-4B13-86E1-ACF9EAC684E8}" sibTransId="{4F9E69F3-E846-4407-9810-D904EB65B0AE}"/>
    <dgm:cxn modelId="{B4C6304B-9180-486B-B912-4079E8443718}" srcId="{68B9D6E5-0004-42F6-81E8-230F5532EFC8}" destId="{5BDF8F11-F265-41F1-88B8-64C3179E63E9}" srcOrd="2" destOrd="0" parTransId="{5F9F7360-2EFD-4350-8460-EF54C7549C19}" sibTransId="{8C33C44D-2424-41C4-AAA0-F9F4D4F7665E}"/>
    <dgm:cxn modelId="{809A0156-A8D9-7544-BD1B-2A6C3C265EDE}" type="presOf" srcId="{0D1C5BDF-A4A9-4AFC-B0C2-9628F01762E9}" destId="{071A18EB-7F6E-634F-8595-0E4788DD8A09}" srcOrd="1" destOrd="0" presId="urn:microsoft.com/office/officeart/2005/8/layout/vProcess5"/>
    <dgm:cxn modelId="{B6EAD262-C69A-4A4B-9CA6-C184DE3A6C28}" srcId="{68B9D6E5-0004-42F6-81E8-230F5532EFC8}" destId="{0D1C5BDF-A4A9-4AFC-B0C2-9628F01762E9}" srcOrd="3" destOrd="0" parTransId="{34DF025C-88A8-46CA-BAF8-2459B7FB9AC2}" sibTransId="{BDB5CE69-56EF-4863-B8CC-615353EC64E5}"/>
    <dgm:cxn modelId="{58AA6163-B166-2F48-9D0A-B9B881746350}" type="presOf" srcId="{4F9E69F3-E846-4407-9810-D904EB65B0AE}" destId="{D03A084D-DFA1-D04E-B074-08D6439F7869}" srcOrd="0" destOrd="0" presId="urn:microsoft.com/office/officeart/2005/8/layout/vProcess5"/>
    <dgm:cxn modelId="{FAEE027D-781E-394C-B274-A79AA193A477}" type="presOf" srcId="{898B59A2-1B96-452F-BFF4-4B59F472D71C}" destId="{A6824B05-F41C-B54D-B97A-B87E492F000B}" srcOrd="0" destOrd="0" presId="urn:microsoft.com/office/officeart/2005/8/layout/vProcess5"/>
    <dgm:cxn modelId="{58985D92-3580-A54B-9A9C-FEAE4A600C51}" type="presOf" srcId="{8C33C44D-2424-41C4-AAA0-F9F4D4F7665E}" destId="{96CF74AC-F459-124B-B10A-E051BB5AB5BA}" srcOrd="0" destOrd="0" presId="urn:microsoft.com/office/officeart/2005/8/layout/vProcess5"/>
    <dgm:cxn modelId="{2045C29E-EC43-D146-A2E8-F087F5786EDE}" type="presOf" srcId="{5BDF8F11-F265-41F1-88B8-64C3179E63E9}" destId="{D3A71286-98EB-2F42-8C84-72F32EDBFDD5}" srcOrd="0" destOrd="0" presId="urn:microsoft.com/office/officeart/2005/8/layout/vProcess5"/>
    <dgm:cxn modelId="{9F5F86A6-1E7E-0646-BA0D-C0CC97725727}" type="presOf" srcId="{7C6A8B9A-4637-4AB5-86F9-3A657918905C}" destId="{4CFEC75F-8B78-084E-B786-0EE4CB2F9EB4}" srcOrd="1" destOrd="0" presId="urn:microsoft.com/office/officeart/2005/8/layout/vProcess5"/>
    <dgm:cxn modelId="{4DB760EA-FCA3-874F-990C-247FB2A6AE4C}" type="presOf" srcId="{5BDF8F11-F265-41F1-88B8-64C3179E63E9}" destId="{CF572F5B-791B-7F4C-9104-AC8CDA6AE225}" srcOrd="1" destOrd="0" presId="urn:microsoft.com/office/officeart/2005/8/layout/vProcess5"/>
    <dgm:cxn modelId="{BBEDCCED-CC0B-C24E-B260-285DFB31F355}" type="presOf" srcId="{E80F2641-E55D-4028-B625-B52295D94FEE}" destId="{98D5ADA1-A0C2-324D-844B-C17D556C0A04}" srcOrd="1" destOrd="0" presId="urn:microsoft.com/office/officeart/2005/8/layout/vProcess5"/>
    <dgm:cxn modelId="{FAA972BC-AA0C-404E-B4F3-0A40BD332F7D}" type="presParOf" srcId="{24AFB69E-8757-E447-BEC8-078F247993E0}" destId="{D902F27E-502F-784D-9247-4D3B27CD3177}" srcOrd="0" destOrd="0" presId="urn:microsoft.com/office/officeart/2005/8/layout/vProcess5"/>
    <dgm:cxn modelId="{566DC5DA-02E2-C643-86D7-6A9BA89077F2}" type="presParOf" srcId="{24AFB69E-8757-E447-BEC8-078F247993E0}" destId="{C96D2BE5-E246-6E4E-B365-4665CE03CAB7}" srcOrd="1" destOrd="0" presId="urn:microsoft.com/office/officeart/2005/8/layout/vProcess5"/>
    <dgm:cxn modelId="{4AF61427-E57C-BE41-9B78-8FC53D489B34}" type="presParOf" srcId="{24AFB69E-8757-E447-BEC8-078F247993E0}" destId="{19EF6882-4EA5-4E44-A01D-BD0CEAD38594}" srcOrd="2" destOrd="0" presId="urn:microsoft.com/office/officeart/2005/8/layout/vProcess5"/>
    <dgm:cxn modelId="{F6FF0750-E872-1B42-B518-585651535FCC}" type="presParOf" srcId="{24AFB69E-8757-E447-BEC8-078F247993E0}" destId="{D3A71286-98EB-2F42-8C84-72F32EDBFDD5}" srcOrd="3" destOrd="0" presId="urn:microsoft.com/office/officeart/2005/8/layout/vProcess5"/>
    <dgm:cxn modelId="{D2F9275A-161F-D84C-9C0A-B26F802A7636}" type="presParOf" srcId="{24AFB69E-8757-E447-BEC8-078F247993E0}" destId="{A1E64399-1C43-B34F-95EF-B2241C380C33}" srcOrd="4" destOrd="0" presId="urn:microsoft.com/office/officeart/2005/8/layout/vProcess5"/>
    <dgm:cxn modelId="{7E0EF646-A567-C44F-917F-6A44EEB0A8FF}" type="presParOf" srcId="{24AFB69E-8757-E447-BEC8-078F247993E0}" destId="{A6824B05-F41C-B54D-B97A-B87E492F000B}" srcOrd="5" destOrd="0" presId="urn:microsoft.com/office/officeart/2005/8/layout/vProcess5"/>
    <dgm:cxn modelId="{1D5C8DF0-EE75-4242-938F-549D563966D0}" type="presParOf" srcId="{24AFB69E-8757-E447-BEC8-078F247993E0}" destId="{D03A084D-DFA1-D04E-B074-08D6439F7869}" srcOrd="6" destOrd="0" presId="urn:microsoft.com/office/officeart/2005/8/layout/vProcess5"/>
    <dgm:cxn modelId="{C7361E25-6F7B-6443-8384-3745676EF06D}" type="presParOf" srcId="{24AFB69E-8757-E447-BEC8-078F247993E0}" destId="{96CF74AC-F459-124B-B10A-E051BB5AB5BA}" srcOrd="7" destOrd="0" presId="urn:microsoft.com/office/officeart/2005/8/layout/vProcess5"/>
    <dgm:cxn modelId="{AF449BD0-B058-4E46-9C1A-22390DC1C573}" type="presParOf" srcId="{24AFB69E-8757-E447-BEC8-078F247993E0}" destId="{98D5ADA1-A0C2-324D-844B-C17D556C0A04}" srcOrd="8" destOrd="0" presId="urn:microsoft.com/office/officeart/2005/8/layout/vProcess5"/>
    <dgm:cxn modelId="{E022F2CD-10BE-A448-9E1A-5E35BA1D9706}" type="presParOf" srcId="{24AFB69E-8757-E447-BEC8-078F247993E0}" destId="{4CFEC75F-8B78-084E-B786-0EE4CB2F9EB4}" srcOrd="9" destOrd="0" presId="urn:microsoft.com/office/officeart/2005/8/layout/vProcess5"/>
    <dgm:cxn modelId="{371A2698-457E-8F4E-8C8E-52EBA254201E}" type="presParOf" srcId="{24AFB69E-8757-E447-BEC8-078F247993E0}" destId="{CF572F5B-791B-7F4C-9104-AC8CDA6AE225}" srcOrd="10" destOrd="0" presId="urn:microsoft.com/office/officeart/2005/8/layout/vProcess5"/>
    <dgm:cxn modelId="{28EC3C88-6352-AE42-A7BB-72A10E6D54BB}" type="presParOf" srcId="{24AFB69E-8757-E447-BEC8-078F247993E0}" destId="{071A18EB-7F6E-634F-8595-0E4788DD8A09}"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51291F-83E8-4EC7-9849-0104B1B1AD5A}"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BFAE2D7C-7A98-4C71-B216-5DCB7300E234}">
      <dgm:prSet/>
      <dgm:spPr/>
      <dgm:t>
        <a:bodyPr/>
        <a:lstStyle/>
        <a:p>
          <a:r>
            <a:rPr lang="en-US"/>
            <a:t>First pillar: “If our relationship was perfect, what would be different about me?” (You may only process all of your partner’s weaknesses after you are fully aware of, and able to explain your own weaknesses).</a:t>
          </a:r>
        </a:p>
      </dgm:t>
    </dgm:pt>
    <dgm:pt modelId="{9D239EB4-1DA1-4B40-AB2E-C5F0A6F3AF77}" type="parTrans" cxnId="{893CB29B-B129-4F55-B6DB-2633D62332A2}">
      <dgm:prSet/>
      <dgm:spPr/>
      <dgm:t>
        <a:bodyPr/>
        <a:lstStyle/>
        <a:p>
          <a:endParaRPr lang="en-US"/>
        </a:p>
      </dgm:t>
    </dgm:pt>
    <dgm:pt modelId="{E5D887D1-0900-440C-B0B6-E8710C3D092A}" type="sibTrans" cxnId="{893CB29B-B129-4F55-B6DB-2633D62332A2}">
      <dgm:prSet/>
      <dgm:spPr/>
      <dgm:t>
        <a:bodyPr/>
        <a:lstStyle/>
        <a:p>
          <a:endParaRPr lang="en-US"/>
        </a:p>
      </dgm:t>
    </dgm:pt>
    <dgm:pt modelId="{C323BDEC-461F-4643-A34A-F6283B4F8941}">
      <dgm:prSet/>
      <dgm:spPr/>
      <dgm:t>
        <a:bodyPr/>
        <a:lstStyle/>
        <a:p>
          <a:r>
            <a:rPr lang="en-US"/>
            <a:t>Brag About: Ask yourself the question, “Is my spouse motivated, compelled, or excited to ‘brag about’ how special I make them feel? Would they say, ‘I have never been loved like this before and can’t imagine been loved like this by anyone else!’”? If the answer to that question is “no”, then it is illegal to have one complaint about your partner until you get them to that point.</a:t>
          </a:r>
        </a:p>
      </dgm:t>
    </dgm:pt>
    <dgm:pt modelId="{4B862F72-64F2-4D97-B3E1-6EC940AA218D}" type="parTrans" cxnId="{71885CE7-377F-4449-82F4-792381FC0B6B}">
      <dgm:prSet/>
      <dgm:spPr/>
      <dgm:t>
        <a:bodyPr/>
        <a:lstStyle/>
        <a:p>
          <a:endParaRPr lang="en-US"/>
        </a:p>
      </dgm:t>
    </dgm:pt>
    <dgm:pt modelId="{2CADBED8-3161-4409-9AEC-FF4CC3E6998F}" type="sibTrans" cxnId="{71885CE7-377F-4449-82F4-792381FC0B6B}">
      <dgm:prSet/>
      <dgm:spPr/>
      <dgm:t>
        <a:bodyPr/>
        <a:lstStyle/>
        <a:p>
          <a:endParaRPr lang="en-US"/>
        </a:p>
      </dgm:t>
    </dgm:pt>
    <dgm:pt modelId="{530656AE-FCF6-7340-B102-0548ED3E4080}" type="pres">
      <dgm:prSet presAssocID="{7051291F-83E8-4EC7-9849-0104B1B1AD5A}" presName="hierChild1" presStyleCnt="0">
        <dgm:presLayoutVars>
          <dgm:chPref val="1"/>
          <dgm:dir/>
          <dgm:animOne val="branch"/>
          <dgm:animLvl val="lvl"/>
          <dgm:resizeHandles/>
        </dgm:presLayoutVars>
      </dgm:prSet>
      <dgm:spPr/>
    </dgm:pt>
    <dgm:pt modelId="{9F8CE830-C6B7-6642-BF40-2C45261B5522}" type="pres">
      <dgm:prSet presAssocID="{BFAE2D7C-7A98-4C71-B216-5DCB7300E234}" presName="hierRoot1" presStyleCnt="0"/>
      <dgm:spPr/>
    </dgm:pt>
    <dgm:pt modelId="{99DA47A3-AE22-8443-92A8-8A4F9C225B89}" type="pres">
      <dgm:prSet presAssocID="{BFAE2D7C-7A98-4C71-B216-5DCB7300E234}" presName="composite" presStyleCnt="0"/>
      <dgm:spPr/>
    </dgm:pt>
    <dgm:pt modelId="{14625853-7A69-D24A-8E84-F07E4A3287DC}" type="pres">
      <dgm:prSet presAssocID="{BFAE2D7C-7A98-4C71-B216-5DCB7300E234}" presName="background" presStyleLbl="node0" presStyleIdx="0" presStyleCnt="2"/>
      <dgm:spPr/>
    </dgm:pt>
    <dgm:pt modelId="{C1F91CCF-A7DE-2D45-B662-061955940C86}" type="pres">
      <dgm:prSet presAssocID="{BFAE2D7C-7A98-4C71-B216-5DCB7300E234}" presName="text" presStyleLbl="fgAcc0" presStyleIdx="0" presStyleCnt="2">
        <dgm:presLayoutVars>
          <dgm:chPref val="3"/>
        </dgm:presLayoutVars>
      </dgm:prSet>
      <dgm:spPr/>
    </dgm:pt>
    <dgm:pt modelId="{99BCBA58-A78E-7B49-BA17-F9D9F1C2A713}" type="pres">
      <dgm:prSet presAssocID="{BFAE2D7C-7A98-4C71-B216-5DCB7300E234}" presName="hierChild2" presStyleCnt="0"/>
      <dgm:spPr/>
    </dgm:pt>
    <dgm:pt modelId="{B4CDBB52-50D3-6740-B2F4-D4CC9C96F776}" type="pres">
      <dgm:prSet presAssocID="{C323BDEC-461F-4643-A34A-F6283B4F8941}" presName="hierRoot1" presStyleCnt="0"/>
      <dgm:spPr/>
    </dgm:pt>
    <dgm:pt modelId="{065473F9-D56A-1A42-A06D-9FA2B9F330F2}" type="pres">
      <dgm:prSet presAssocID="{C323BDEC-461F-4643-A34A-F6283B4F8941}" presName="composite" presStyleCnt="0"/>
      <dgm:spPr/>
    </dgm:pt>
    <dgm:pt modelId="{BC0925D5-EB86-D143-B031-4B6988CF0314}" type="pres">
      <dgm:prSet presAssocID="{C323BDEC-461F-4643-A34A-F6283B4F8941}" presName="background" presStyleLbl="node0" presStyleIdx="1" presStyleCnt="2"/>
      <dgm:spPr/>
    </dgm:pt>
    <dgm:pt modelId="{83AF71E9-84C0-1B43-A93E-1913F39590CD}" type="pres">
      <dgm:prSet presAssocID="{C323BDEC-461F-4643-A34A-F6283B4F8941}" presName="text" presStyleLbl="fgAcc0" presStyleIdx="1" presStyleCnt="2">
        <dgm:presLayoutVars>
          <dgm:chPref val="3"/>
        </dgm:presLayoutVars>
      </dgm:prSet>
      <dgm:spPr/>
    </dgm:pt>
    <dgm:pt modelId="{AD8B067E-B8AD-6D4A-8968-99BE1107D281}" type="pres">
      <dgm:prSet presAssocID="{C323BDEC-461F-4643-A34A-F6283B4F8941}" presName="hierChild2" presStyleCnt="0"/>
      <dgm:spPr/>
    </dgm:pt>
  </dgm:ptLst>
  <dgm:cxnLst>
    <dgm:cxn modelId="{752FF418-AE37-034C-9D54-6D6CAF7C45C6}" type="presOf" srcId="{BFAE2D7C-7A98-4C71-B216-5DCB7300E234}" destId="{C1F91CCF-A7DE-2D45-B662-061955940C86}" srcOrd="0" destOrd="0" presId="urn:microsoft.com/office/officeart/2005/8/layout/hierarchy1"/>
    <dgm:cxn modelId="{893CB29B-B129-4F55-B6DB-2633D62332A2}" srcId="{7051291F-83E8-4EC7-9849-0104B1B1AD5A}" destId="{BFAE2D7C-7A98-4C71-B216-5DCB7300E234}" srcOrd="0" destOrd="0" parTransId="{9D239EB4-1DA1-4B40-AB2E-C5F0A6F3AF77}" sibTransId="{E5D887D1-0900-440C-B0B6-E8710C3D092A}"/>
    <dgm:cxn modelId="{3DB3D8A0-3B45-0A4B-8D6F-F5265E76CFAD}" type="presOf" srcId="{C323BDEC-461F-4643-A34A-F6283B4F8941}" destId="{83AF71E9-84C0-1B43-A93E-1913F39590CD}" srcOrd="0" destOrd="0" presId="urn:microsoft.com/office/officeart/2005/8/layout/hierarchy1"/>
    <dgm:cxn modelId="{71885CE7-377F-4449-82F4-792381FC0B6B}" srcId="{7051291F-83E8-4EC7-9849-0104B1B1AD5A}" destId="{C323BDEC-461F-4643-A34A-F6283B4F8941}" srcOrd="1" destOrd="0" parTransId="{4B862F72-64F2-4D97-B3E1-6EC940AA218D}" sibTransId="{2CADBED8-3161-4409-9AEC-FF4CC3E6998F}"/>
    <dgm:cxn modelId="{164A9FED-9874-0844-B6FD-85283FEFF2C8}" type="presOf" srcId="{7051291F-83E8-4EC7-9849-0104B1B1AD5A}" destId="{530656AE-FCF6-7340-B102-0548ED3E4080}" srcOrd="0" destOrd="0" presId="urn:microsoft.com/office/officeart/2005/8/layout/hierarchy1"/>
    <dgm:cxn modelId="{EF4D6EF8-F5DA-7444-8CA5-BED9DF1873B3}" type="presParOf" srcId="{530656AE-FCF6-7340-B102-0548ED3E4080}" destId="{9F8CE830-C6B7-6642-BF40-2C45261B5522}" srcOrd="0" destOrd="0" presId="urn:microsoft.com/office/officeart/2005/8/layout/hierarchy1"/>
    <dgm:cxn modelId="{05A56011-6B3D-8240-848D-9078DFA17811}" type="presParOf" srcId="{9F8CE830-C6B7-6642-BF40-2C45261B5522}" destId="{99DA47A3-AE22-8443-92A8-8A4F9C225B89}" srcOrd="0" destOrd="0" presId="urn:microsoft.com/office/officeart/2005/8/layout/hierarchy1"/>
    <dgm:cxn modelId="{F3B0E4DD-62DC-FF45-A55A-7A76C4A7BD92}" type="presParOf" srcId="{99DA47A3-AE22-8443-92A8-8A4F9C225B89}" destId="{14625853-7A69-D24A-8E84-F07E4A3287DC}" srcOrd="0" destOrd="0" presId="urn:microsoft.com/office/officeart/2005/8/layout/hierarchy1"/>
    <dgm:cxn modelId="{8152AEE9-BACD-DE4B-814F-FBE3128D1815}" type="presParOf" srcId="{99DA47A3-AE22-8443-92A8-8A4F9C225B89}" destId="{C1F91CCF-A7DE-2D45-B662-061955940C86}" srcOrd="1" destOrd="0" presId="urn:microsoft.com/office/officeart/2005/8/layout/hierarchy1"/>
    <dgm:cxn modelId="{2672AB40-041F-0A48-9D68-E3AF9C02A927}" type="presParOf" srcId="{9F8CE830-C6B7-6642-BF40-2C45261B5522}" destId="{99BCBA58-A78E-7B49-BA17-F9D9F1C2A713}" srcOrd="1" destOrd="0" presId="urn:microsoft.com/office/officeart/2005/8/layout/hierarchy1"/>
    <dgm:cxn modelId="{E3DB258D-4E27-0742-9BCB-71366B50DD59}" type="presParOf" srcId="{530656AE-FCF6-7340-B102-0548ED3E4080}" destId="{B4CDBB52-50D3-6740-B2F4-D4CC9C96F776}" srcOrd="1" destOrd="0" presId="urn:microsoft.com/office/officeart/2005/8/layout/hierarchy1"/>
    <dgm:cxn modelId="{F3B94429-D03C-524D-8148-ECA3FF92EA2A}" type="presParOf" srcId="{B4CDBB52-50D3-6740-B2F4-D4CC9C96F776}" destId="{065473F9-D56A-1A42-A06D-9FA2B9F330F2}" srcOrd="0" destOrd="0" presId="urn:microsoft.com/office/officeart/2005/8/layout/hierarchy1"/>
    <dgm:cxn modelId="{6C50EF67-F0B6-0F4A-B441-C0797562A719}" type="presParOf" srcId="{065473F9-D56A-1A42-A06D-9FA2B9F330F2}" destId="{BC0925D5-EB86-D143-B031-4B6988CF0314}" srcOrd="0" destOrd="0" presId="urn:microsoft.com/office/officeart/2005/8/layout/hierarchy1"/>
    <dgm:cxn modelId="{19AAA143-9131-0C4B-A1F9-13B5041B8648}" type="presParOf" srcId="{065473F9-D56A-1A42-A06D-9FA2B9F330F2}" destId="{83AF71E9-84C0-1B43-A93E-1913F39590CD}" srcOrd="1" destOrd="0" presId="urn:microsoft.com/office/officeart/2005/8/layout/hierarchy1"/>
    <dgm:cxn modelId="{93D1BEB6-F693-6D44-B61E-F27D9A552754}" type="presParOf" srcId="{B4CDBB52-50D3-6740-B2F4-D4CC9C96F776}" destId="{AD8B067E-B8AD-6D4A-8968-99BE1107D28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434950-9AEE-49BD-897D-EDE297085099}"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CD025859-5281-4FEF-9B6F-E078DF717083}">
      <dgm:prSet/>
      <dgm:spPr/>
      <dgm:t>
        <a:bodyPr/>
        <a:lstStyle/>
        <a:p>
          <a:pPr>
            <a:lnSpc>
              <a:spcPct val="100000"/>
            </a:lnSpc>
          </a:pPr>
          <a:r>
            <a:rPr lang="en-US"/>
            <a:t>EFFECTIVE COMMUNICATION</a:t>
          </a:r>
        </a:p>
      </dgm:t>
    </dgm:pt>
    <dgm:pt modelId="{921595FF-9BF7-4FDE-B21A-A4BC7B3006D5}" type="parTrans" cxnId="{B5FFD66B-CDAF-45F1-9495-F6C89E3D50C5}">
      <dgm:prSet/>
      <dgm:spPr/>
      <dgm:t>
        <a:bodyPr/>
        <a:lstStyle/>
        <a:p>
          <a:endParaRPr lang="en-US"/>
        </a:p>
      </dgm:t>
    </dgm:pt>
    <dgm:pt modelId="{777EBB14-0A2F-4237-BDCD-A2FA7532AEC3}" type="sibTrans" cxnId="{B5FFD66B-CDAF-45F1-9495-F6C89E3D50C5}">
      <dgm:prSet/>
      <dgm:spPr/>
      <dgm:t>
        <a:bodyPr/>
        <a:lstStyle/>
        <a:p>
          <a:endParaRPr lang="en-US"/>
        </a:p>
      </dgm:t>
    </dgm:pt>
    <dgm:pt modelId="{C30069F3-83D4-42D6-8274-51BB047F3562}">
      <dgm:prSet/>
      <dgm:spPr/>
      <dgm:t>
        <a:bodyPr/>
        <a:lstStyle/>
        <a:p>
          <a:pPr>
            <a:lnSpc>
              <a:spcPct val="100000"/>
            </a:lnSpc>
          </a:pPr>
          <a:r>
            <a:rPr lang="en-US"/>
            <a:t>MASTER ”SCHEDULING THE MINIMUM”</a:t>
          </a:r>
        </a:p>
      </dgm:t>
    </dgm:pt>
    <dgm:pt modelId="{0D422926-CDC1-4EF4-B44F-975472BF4FBE}" type="parTrans" cxnId="{89138EB5-FE79-4DB9-BDD1-ECA3D4954068}">
      <dgm:prSet/>
      <dgm:spPr/>
      <dgm:t>
        <a:bodyPr/>
        <a:lstStyle/>
        <a:p>
          <a:endParaRPr lang="en-US"/>
        </a:p>
      </dgm:t>
    </dgm:pt>
    <dgm:pt modelId="{D20575CB-C95B-42C7-A00D-255D4086487F}" type="sibTrans" cxnId="{89138EB5-FE79-4DB9-BDD1-ECA3D4954068}">
      <dgm:prSet/>
      <dgm:spPr/>
      <dgm:t>
        <a:bodyPr/>
        <a:lstStyle/>
        <a:p>
          <a:endParaRPr lang="en-US"/>
        </a:p>
      </dgm:t>
    </dgm:pt>
    <dgm:pt modelId="{A5C33279-D014-4672-91A9-31926BFBB5E9}">
      <dgm:prSet/>
      <dgm:spPr/>
      <dgm:t>
        <a:bodyPr/>
        <a:lstStyle/>
        <a:p>
          <a:pPr>
            <a:lnSpc>
              <a:spcPct val="100000"/>
            </a:lnSpc>
          </a:pPr>
          <a:r>
            <a:rPr lang="en-US"/>
            <a:t>GET TO +10 (MAXIMIZE SAFETY, MASTER BRAG ABOUT)</a:t>
          </a:r>
        </a:p>
      </dgm:t>
    </dgm:pt>
    <dgm:pt modelId="{7B2FDD1F-C572-48AF-93CE-2B17C6446609}" type="parTrans" cxnId="{00B9B596-244F-4CEC-B36F-0DF91C3BB6CE}">
      <dgm:prSet/>
      <dgm:spPr/>
      <dgm:t>
        <a:bodyPr/>
        <a:lstStyle/>
        <a:p>
          <a:endParaRPr lang="en-US"/>
        </a:p>
      </dgm:t>
    </dgm:pt>
    <dgm:pt modelId="{DE71B23D-7DD5-4D9E-8320-48CE45E7C109}" type="sibTrans" cxnId="{00B9B596-244F-4CEC-B36F-0DF91C3BB6CE}">
      <dgm:prSet/>
      <dgm:spPr/>
      <dgm:t>
        <a:bodyPr/>
        <a:lstStyle/>
        <a:p>
          <a:endParaRPr lang="en-US"/>
        </a:p>
      </dgm:t>
    </dgm:pt>
    <dgm:pt modelId="{EBF2761A-08BA-4848-B8BC-7BC1CA271C55}">
      <dgm:prSet/>
      <dgm:spPr/>
      <dgm:t>
        <a:bodyPr/>
        <a:lstStyle/>
        <a:p>
          <a:pPr>
            <a:lnSpc>
              <a:spcPct val="100000"/>
            </a:lnSpc>
          </a:pPr>
          <a:r>
            <a:rPr lang="en-US"/>
            <a:t>THE DISTANCE FROM -10 TO +5 IS SHORTER THAN THE DISTANCE FROM +6 TO +10</a:t>
          </a:r>
        </a:p>
      </dgm:t>
    </dgm:pt>
    <dgm:pt modelId="{FE37153F-A02A-48D5-BF40-0166F2BC2D20}" type="parTrans" cxnId="{709F0100-D4AC-4BBE-A954-3D9A28C6DF36}">
      <dgm:prSet/>
      <dgm:spPr/>
      <dgm:t>
        <a:bodyPr/>
        <a:lstStyle/>
        <a:p>
          <a:endParaRPr lang="en-US"/>
        </a:p>
      </dgm:t>
    </dgm:pt>
    <dgm:pt modelId="{DAD06A16-8963-4A98-B407-E978D9D29060}" type="sibTrans" cxnId="{709F0100-D4AC-4BBE-A954-3D9A28C6DF36}">
      <dgm:prSet/>
      <dgm:spPr/>
      <dgm:t>
        <a:bodyPr/>
        <a:lstStyle/>
        <a:p>
          <a:endParaRPr lang="en-US"/>
        </a:p>
      </dgm:t>
    </dgm:pt>
    <dgm:pt modelId="{0FAE8F6C-287E-4FB3-B712-E77F41FF4F90}" type="pres">
      <dgm:prSet presAssocID="{85434950-9AEE-49BD-897D-EDE297085099}" presName="root" presStyleCnt="0">
        <dgm:presLayoutVars>
          <dgm:dir/>
          <dgm:resizeHandles val="exact"/>
        </dgm:presLayoutVars>
      </dgm:prSet>
      <dgm:spPr/>
    </dgm:pt>
    <dgm:pt modelId="{3BF9BB73-C43D-45A7-ABB8-7F3F9FE0A11A}" type="pres">
      <dgm:prSet presAssocID="{CD025859-5281-4FEF-9B6F-E078DF717083}" presName="compNode" presStyleCnt="0"/>
      <dgm:spPr/>
    </dgm:pt>
    <dgm:pt modelId="{65BEC7EA-1554-461F-BBD2-EAC37829A44E}" type="pres">
      <dgm:prSet presAssocID="{CD025859-5281-4FEF-9B6F-E078DF717083}" presName="bgRect" presStyleLbl="bgShp" presStyleIdx="0" presStyleCnt="3"/>
      <dgm:spPr/>
    </dgm:pt>
    <dgm:pt modelId="{13E53D9E-2FC7-405A-A327-E9C378ACFD2E}" type="pres">
      <dgm:prSet presAssocID="{CD025859-5281-4FEF-9B6F-E078DF71708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at"/>
        </a:ext>
      </dgm:extLst>
    </dgm:pt>
    <dgm:pt modelId="{D01E73B9-2834-4AE6-9563-3386A14A0EA9}" type="pres">
      <dgm:prSet presAssocID="{CD025859-5281-4FEF-9B6F-E078DF717083}" presName="spaceRect" presStyleCnt="0"/>
      <dgm:spPr/>
    </dgm:pt>
    <dgm:pt modelId="{E4F28713-CCDB-48A1-9DBD-27951E6A9331}" type="pres">
      <dgm:prSet presAssocID="{CD025859-5281-4FEF-9B6F-E078DF717083}" presName="parTx" presStyleLbl="revTx" presStyleIdx="0" presStyleCnt="4">
        <dgm:presLayoutVars>
          <dgm:chMax val="0"/>
          <dgm:chPref val="0"/>
        </dgm:presLayoutVars>
      </dgm:prSet>
      <dgm:spPr/>
    </dgm:pt>
    <dgm:pt modelId="{760B6B2E-96AF-44A8-B82C-6D7B92E936D8}" type="pres">
      <dgm:prSet presAssocID="{777EBB14-0A2F-4237-BDCD-A2FA7532AEC3}" presName="sibTrans" presStyleCnt="0"/>
      <dgm:spPr/>
    </dgm:pt>
    <dgm:pt modelId="{B2FF20F6-AB29-401C-9A02-49C5A9669205}" type="pres">
      <dgm:prSet presAssocID="{C30069F3-83D4-42D6-8274-51BB047F3562}" presName="compNode" presStyleCnt="0"/>
      <dgm:spPr/>
    </dgm:pt>
    <dgm:pt modelId="{B6FB851E-802D-4EC1-AFC9-89B7592B536E}" type="pres">
      <dgm:prSet presAssocID="{C30069F3-83D4-42D6-8274-51BB047F3562}" presName="bgRect" presStyleLbl="bgShp" presStyleIdx="1" presStyleCnt="3"/>
      <dgm:spPr/>
    </dgm:pt>
    <dgm:pt modelId="{5EA0F30D-651B-4BEB-9F47-72BD0581D249}" type="pres">
      <dgm:prSet presAssocID="{C30069F3-83D4-42D6-8274-51BB047F356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onthly calendar"/>
        </a:ext>
      </dgm:extLst>
    </dgm:pt>
    <dgm:pt modelId="{88D129B4-152F-4913-997E-816DFDE80D8D}" type="pres">
      <dgm:prSet presAssocID="{C30069F3-83D4-42D6-8274-51BB047F3562}" presName="spaceRect" presStyleCnt="0"/>
      <dgm:spPr/>
    </dgm:pt>
    <dgm:pt modelId="{6CEA9E84-4C60-4D70-ACC1-3A215FBDA943}" type="pres">
      <dgm:prSet presAssocID="{C30069F3-83D4-42D6-8274-51BB047F3562}" presName="parTx" presStyleLbl="revTx" presStyleIdx="1" presStyleCnt="4">
        <dgm:presLayoutVars>
          <dgm:chMax val="0"/>
          <dgm:chPref val="0"/>
        </dgm:presLayoutVars>
      </dgm:prSet>
      <dgm:spPr/>
    </dgm:pt>
    <dgm:pt modelId="{814F7728-11E8-47F3-A448-8B128482FA94}" type="pres">
      <dgm:prSet presAssocID="{D20575CB-C95B-42C7-A00D-255D4086487F}" presName="sibTrans" presStyleCnt="0"/>
      <dgm:spPr/>
    </dgm:pt>
    <dgm:pt modelId="{4CFDD043-145C-4452-B876-AC07E03A30B2}" type="pres">
      <dgm:prSet presAssocID="{A5C33279-D014-4672-91A9-31926BFBB5E9}" presName="compNode" presStyleCnt="0"/>
      <dgm:spPr/>
    </dgm:pt>
    <dgm:pt modelId="{15BEE44E-3771-4585-9B49-1955306E7E46}" type="pres">
      <dgm:prSet presAssocID="{A5C33279-D014-4672-91A9-31926BFBB5E9}" presName="bgRect" presStyleLbl="bgShp" presStyleIdx="2" presStyleCnt="3"/>
      <dgm:spPr/>
    </dgm:pt>
    <dgm:pt modelId="{45CF7DBA-C03C-4FF3-9B41-89FDC0EA6E9E}" type="pres">
      <dgm:prSet presAssocID="{A5C33279-D014-4672-91A9-31926BFBB5E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raille"/>
        </a:ext>
      </dgm:extLst>
    </dgm:pt>
    <dgm:pt modelId="{EB16DF25-7BC7-4760-A12A-C05249F63284}" type="pres">
      <dgm:prSet presAssocID="{A5C33279-D014-4672-91A9-31926BFBB5E9}" presName="spaceRect" presStyleCnt="0"/>
      <dgm:spPr/>
    </dgm:pt>
    <dgm:pt modelId="{DF0F3F90-CB13-4916-B9C9-25C85E5C9701}" type="pres">
      <dgm:prSet presAssocID="{A5C33279-D014-4672-91A9-31926BFBB5E9}" presName="parTx" presStyleLbl="revTx" presStyleIdx="2" presStyleCnt="4">
        <dgm:presLayoutVars>
          <dgm:chMax val="0"/>
          <dgm:chPref val="0"/>
        </dgm:presLayoutVars>
      </dgm:prSet>
      <dgm:spPr/>
    </dgm:pt>
    <dgm:pt modelId="{C0C24A37-D09C-44AD-BB6D-D3472D48AD9C}" type="pres">
      <dgm:prSet presAssocID="{A5C33279-D014-4672-91A9-31926BFBB5E9}" presName="desTx" presStyleLbl="revTx" presStyleIdx="3" presStyleCnt="4">
        <dgm:presLayoutVars/>
      </dgm:prSet>
      <dgm:spPr/>
    </dgm:pt>
  </dgm:ptLst>
  <dgm:cxnLst>
    <dgm:cxn modelId="{709F0100-D4AC-4BBE-A954-3D9A28C6DF36}" srcId="{A5C33279-D014-4672-91A9-31926BFBB5E9}" destId="{EBF2761A-08BA-4848-B8BC-7BC1CA271C55}" srcOrd="0" destOrd="0" parTransId="{FE37153F-A02A-48D5-BF40-0166F2BC2D20}" sibTransId="{DAD06A16-8963-4A98-B407-E978D9D29060}"/>
    <dgm:cxn modelId="{D9EF5744-D878-44DC-A083-8F701BCDA887}" type="presOf" srcId="{85434950-9AEE-49BD-897D-EDE297085099}" destId="{0FAE8F6C-287E-4FB3-B712-E77F41FF4F90}" srcOrd="0" destOrd="0" presId="urn:microsoft.com/office/officeart/2018/2/layout/IconVerticalSolidList"/>
    <dgm:cxn modelId="{18181B4C-4826-4E86-8060-8E2EF85BF1A3}" type="presOf" srcId="{CD025859-5281-4FEF-9B6F-E078DF717083}" destId="{E4F28713-CCDB-48A1-9DBD-27951E6A9331}" srcOrd="0" destOrd="0" presId="urn:microsoft.com/office/officeart/2018/2/layout/IconVerticalSolidList"/>
    <dgm:cxn modelId="{B5FFD66B-CDAF-45F1-9495-F6C89E3D50C5}" srcId="{85434950-9AEE-49BD-897D-EDE297085099}" destId="{CD025859-5281-4FEF-9B6F-E078DF717083}" srcOrd="0" destOrd="0" parTransId="{921595FF-9BF7-4FDE-B21A-A4BC7B3006D5}" sibTransId="{777EBB14-0A2F-4237-BDCD-A2FA7532AEC3}"/>
    <dgm:cxn modelId="{2D23876C-A31B-4D2F-BF75-64212F127040}" type="presOf" srcId="{A5C33279-D014-4672-91A9-31926BFBB5E9}" destId="{DF0F3F90-CB13-4916-B9C9-25C85E5C9701}" srcOrd="0" destOrd="0" presId="urn:microsoft.com/office/officeart/2018/2/layout/IconVerticalSolidList"/>
    <dgm:cxn modelId="{00B9B596-244F-4CEC-B36F-0DF91C3BB6CE}" srcId="{85434950-9AEE-49BD-897D-EDE297085099}" destId="{A5C33279-D014-4672-91A9-31926BFBB5E9}" srcOrd="2" destOrd="0" parTransId="{7B2FDD1F-C572-48AF-93CE-2B17C6446609}" sibTransId="{DE71B23D-7DD5-4D9E-8320-48CE45E7C109}"/>
    <dgm:cxn modelId="{89138EB5-FE79-4DB9-BDD1-ECA3D4954068}" srcId="{85434950-9AEE-49BD-897D-EDE297085099}" destId="{C30069F3-83D4-42D6-8274-51BB047F3562}" srcOrd="1" destOrd="0" parTransId="{0D422926-CDC1-4EF4-B44F-975472BF4FBE}" sibTransId="{D20575CB-C95B-42C7-A00D-255D4086487F}"/>
    <dgm:cxn modelId="{91B873E8-B7F8-4697-B7D2-796B9A3F87C9}" type="presOf" srcId="{C30069F3-83D4-42D6-8274-51BB047F3562}" destId="{6CEA9E84-4C60-4D70-ACC1-3A215FBDA943}" srcOrd="0" destOrd="0" presId="urn:microsoft.com/office/officeart/2018/2/layout/IconVerticalSolidList"/>
    <dgm:cxn modelId="{3CFC20FD-AAE1-47B5-BEFE-F96A3DD919D7}" type="presOf" srcId="{EBF2761A-08BA-4848-B8BC-7BC1CA271C55}" destId="{C0C24A37-D09C-44AD-BB6D-D3472D48AD9C}" srcOrd="0" destOrd="0" presId="urn:microsoft.com/office/officeart/2018/2/layout/IconVerticalSolidList"/>
    <dgm:cxn modelId="{5F89EC34-ED69-4203-A0CC-9550F18961C0}" type="presParOf" srcId="{0FAE8F6C-287E-4FB3-B712-E77F41FF4F90}" destId="{3BF9BB73-C43D-45A7-ABB8-7F3F9FE0A11A}" srcOrd="0" destOrd="0" presId="urn:microsoft.com/office/officeart/2018/2/layout/IconVerticalSolidList"/>
    <dgm:cxn modelId="{2861DC64-E613-49DA-9E5A-3BD5E3684FF1}" type="presParOf" srcId="{3BF9BB73-C43D-45A7-ABB8-7F3F9FE0A11A}" destId="{65BEC7EA-1554-461F-BBD2-EAC37829A44E}" srcOrd="0" destOrd="0" presId="urn:microsoft.com/office/officeart/2018/2/layout/IconVerticalSolidList"/>
    <dgm:cxn modelId="{03B39DB9-C4F3-4937-BFCF-F80A20DDAA14}" type="presParOf" srcId="{3BF9BB73-C43D-45A7-ABB8-7F3F9FE0A11A}" destId="{13E53D9E-2FC7-405A-A327-E9C378ACFD2E}" srcOrd="1" destOrd="0" presId="urn:microsoft.com/office/officeart/2018/2/layout/IconVerticalSolidList"/>
    <dgm:cxn modelId="{F2DD90F0-1073-4488-A397-E9C6157F8F7F}" type="presParOf" srcId="{3BF9BB73-C43D-45A7-ABB8-7F3F9FE0A11A}" destId="{D01E73B9-2834-4AE6-9563-3386A14A0EA9}" srcOrd="2" destOrd="0" presId="urn:microsoft.com/office/officeart/2018/2/layout/IconVerticalSolidList"/>
    <dgm:cxn modelId="{5A42A236-9D32-4B2A-87BD-A66C2B613F01}" type="presParOf" srcId="{3BF9BB73-C43D-45A7-ABB8-7F3F9FE0A11A}" destId="{E4F28713-CCDB-48A1-9DBD-27951E6A9331}" srcOrd="3" destOrd="0" presId="urn:microsoft.com/office/officeart/2018/2/layout/IconVerticalSolidList"/>
    <dgm:cxn modelId="{F6F3E6A9-4B57-459D-B00E-83E7C0BAE9AC}" type="presParOf" srcId="{0FAE8F6C-287E-4FB3-B712-E77F41FF4F90}" destId="{760B6B2E-96AF-44A8-B82C-6D7B92E936D8}" srcOrd="1" destOrd="0" presId="urn:microsoft.com/office/officeart/2018/2/layout/IconVerticalSolidList"/>
    <dgm:cxn modelId="{985E4D69-6D15-42C0-8BCC-0C0977E63A1E}" type="presParOf" srcId="{0FAE8F6C-287E-4FB3-B712-E77F41FF4F90}" destId="{B2FF20F6-AB29-401C-9A02-49C5A9669205}" srcOrd="2" destOrd="0" presId="urn:microsoft.com/office/officeart/2018/2/layout/IconVerticalSolidList"/>
    <dgm:cxn modelId="{51B849CF-1857-42DE-A7C4-F1014EE124AC}" type="presParOf" srcId="{B2FF20F6-AB29-401C-9A02-49C5A9669205}" destId="{B6FB851E-802D-4EC1-AFC9-89B7592B536E}" srcOrd="0" destOrd="0" presId="urn:microsoft.com/office/officeart/2018/2/layout/IconVerticalSolidList"/>
    <dgm:cxn modelId="{9294DA17-A4D6-406A-83F5-ECE67E491EB7}" type="presParOf" srcId="{B2FF20F6-AB29-401C-9A02-49C5A9669205}" destId="{5EA0F30D-651B-4BEB-9F47-72BD0581D249}" srcOrd="1" destOrd="0" presId="urn:microsoft.com/office/officeart/2018/2/layout/IconVerticalSolidList"/>
    <dgm:cxn modelId="{DDA7E022-8A84-4502-94B8-26805D865141}" type="presParOf" srcId="{B2FF20F6-AB29-401C-9A02-49C5A9669205}" destId="{88D129B4-152F-4913-997E-816DFDE80D8D}" srcOrd="2" destOrd="0" presId="urn:microsoft.com/office/officeart/2018/2/layout/IconVerticalSolidList"/>
    <dgm:cxn modelId="{F402F78B-A56D-4F89-A15E-521F9257D24B}" type="presParOf" srcId="{B2FF20F6-AB29-401C-9A02-49C5A9669205}" destId="{6CEA9E84-4C60-4D70-ACC1-3A215FBDA943}" srcOrd="3" destOrd="0" presId="urn:microsoft.com/office/officeart/2018/2/layout/IconVerticalSolidList"/>
    <dgm:cxn modelId="{1506BECE-CE65-4A66-A696-342233B6CA47}" type="presParOf" srcId="{0FAE8F6C-287E-4FB3-B712-E77F41FF4F90}" destId="{814F7728-11E8-47F3-A448-8B128482FA94}" srcOrd="3" destOrd="0" presId="urn:microsoft.com/office/officeart/2018/2/layout/IconVerticalSolidList"/>
    <dgm:cxn modelId="{A411FB5C-6E97-4EE4-A41F-6A0CF236F944}" type="presParOf" srcId="{0FAE8F6C-287E-4FB3-B712-E77F41FF4F90}" destId="{4CFDD043-145C-4452-B876-AC07E03A30B2}" srcOrd="4" destOrd="0" presId="urn:microsoft.com/office/officeart/2018/2/layout/IconVerticalSolidList"/>
    <dgm:cxn modelId="{1BAB6113-E7B7-42BE-942A-DD6E36D4D6E9}" type="presParOf" srcId="{4CFDD043-145C-4452-B876-AC07E03A30B2}" destId="{15BEE44E-3771-4585-9B49-1955306E7E46}" srcOrd="0" destOrd="0" presId="urn:microsoft.com/office/officeart/2018/2/layout/IconVerticalSolidList"/>
    <dgm:cxn modelId="{B715A27A-18F6-4D47-91B1-B3B479397463}" type="presParOf" srcId="{4CFDD043-145C-4452-B876-AC07E03A30B2}" destId="{45CF7DBA-C03C-4FF3-9B41-89FDC0EA6E9E}" srcOrd="1" destOrd="0" presId="urn:microsoft.com/office/officeart/2018/2/layout/IconVerticalSolidList"/>
    <dgm:cxn modelId="{567573EB-E1D8-4509-A7D0-CDC2B1C243DF}" type="presParOf" srcId="{4CFDD043-145C-4452-B876-AC07E03A30B2}" destId="{EB16DF25-7BC7-4760-A12A-C05249F63284}" srcOrd="2" destOrd="0" presId="urn:microsoft.com/office/officeart/2018/2/layout/IconVerticalSolidList"/>
    <dgm:cxn modelId="{5677917F-E540-41EA-BA80-E935EA0020F7}" type="presParOf" srcId="{4CFDD043-145C-4452-B876-AC07E03A30B2}" destId="{DF0F3F90-CB13-4916-B9C9-25C85E5C9701}" srcOrd="3" destOrd="0" presId="urn:microsoft.com/office/officeart/2018/2/layout/IconVerticalSolidList"/>
    <dgm:cxn modelId="{C73FC1F7-A03A-4046-8EC0-2BD75501E623}" type="presParOf" srcId="{4CFDD043-145C-4452-B876-AC07E03A30B2}" destId="{C0C24A37-D09C-44AD-BB6D-D3472D48AD9C}"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5434950-9AEE-49BD-897D-EDE297085099}"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CD025859-5281-4FEF-9B6F-E078DF717083}">
      <dgm:prSet/>
      <dgm:spPr/>
      <dgm:t>
        <a:bodyPr/>
        <a:lstStyle/>
        <a:p>
          <a:pPr>
            <a:lnSpc>
              <a:spcPct val="100000"/>
            </a:lnSpc>
          </a:pPr>
          <a:r>
            <a:rPr lang="en-US"/>
            <a:t>EFFECTIVE COMMUNICATION</a:t>
          </a:r>
        </a:p>
      </dgm:t>
    </dgm:pt>
    <dgm:pt modelId="{921595FF-9BF7-4FDE-B21A-A4BC7B3006D5}" type="parTrans" cxnId="{B5FFD66B-CDAF-45F1-9495-F6C89E3D50C5}">
      <dgm:prSet/>
      <dgm:spPr/>
      <dgm:t>
        <a:bodyPr/>
        <a:lstStyle/>
        <a:p>
          <a:endParaRPr lang="en-US"/>
        </a:p>
      </dgm:t>
    </dgm:pt>
    <dgm:pt modelId="{777EBB14-0A2F-4237-BDCD-A2FA7532AEC3}" type="sibTrans" cxnId="{B5FFD66B-CDAF-45F1-9495-F6C89E3D50C5}">
      <dgm:prSet/>
      <dgm:spPr/>
      <dgm:t>
        <a:bodyPr/>
        <a:lstStyle/>
        <a:p>
          <a:endParaRPr lang="en-US"/>
        </a:p>
      </dgm:t>
    </dgm:pt>
    <dgm:pt modelId="{C30069F3-83D4-42D6-8274-51BB047F3562}">
      <dgm:prSet/>
      <dgm:spPr/>
      <dgm:t>
        <a:bodyPr/>
        <a:lstStyle/>
        <a:p>
          <a:pPr>
            <a:lnSpc>
              <a:spcPct val="100000"/>
            </a:lnSpc>
          </a:pPr>
          <a:r>
            <a:rPr lang="en-US"/>
            <a:t>MASTER ”SCHEDULING THE MINIMUM”</a:t>
          </a:r>
        </a:p>
      </dgm:t>
    </dgm:pt>
    <dgm:pt modelId="{0D422926-CDC1-4EF4-B44F-975472BF4FBE}" type="parTrans" cxnId="{89138EB5-FE79-4DB9-BDD1-ECA3D4954068}">
      <dgm:prSet/>
      <dgm:spPr/>
      <dgm:t>
        <a:bodyPr/>
        <a:lstStyle/>
        <a:p>
          <a:endParaRPr lang="en-US"/>
        </a:p>
      </dgm:t>
    </dgm:pt>
    <dgm:pt modelId="{D20575CB-C95B-42C7-A00D-255D4086487F}" type="sibTrans" cxnId="{89138EB5-FE79-4DB9-BDD1-ECA3D4954068}">
      <dgm:prSet/>
      <dgm:spPr/>
      <dgm:t>
        <a:bodyPr/>
        <a:lstStyle/>
        <a:p>
          <a:endParaRPr lang="en-US"/>
        </a:p>
      </dgm:t>
    </dgm:pt>
    <dgm:pt modelId="{A5C33279-D014-4672-91A9-31926BFBB5E9}">
      <dgm:prSet/>
      <dgm:spPr/>
      <dgm:t>
        <a:bodyPr/>
        <a:lstStyle/>
        <a:p>
          <a:pPr>
            <a:lnSpc>
              <a:spcPct val="100000"/>
            </a:lnSpc>
          </a:pPr>
          <a:r>
            <a:rPr lang="en-US"/>
            <a:t>GET TO +10 (MAXIMIZE SAFETY, MASTER BRAG ABOUT)</a:t>
          </a:r>
        </a:p>
      </dgm:t>
    </dgm:pt>
    <dgm:pt modelId="{7B2FDD1F-C572-48AF-93CE-2B17C6446609}" type="parTrans" cxnId="{00B9B596-244F-4CEC-B36F-0DF91C3BB6CE}">
      <dgm:prSet/>
      <dgm:spPr/>
      <dgm:t>
        <a:bodyPr/>
        <a:lstStyle/>
        <a:p>
          <a:endParaRPr lang="en-US"/>
        </a:p>
      </dgm:t>
    </dgm:pt>
    <dgm:pt modelId="{DE71B23D-7DD5-4D9E-8320-48CE45E7C109}" type="sibTrans" cxnId="{00B9B596-244F-4CEC-B36F-0DF91C3BB6CE}">
      <dgm:prSet/>
      <dgm:spPr/>
      <dgm:t>
        <a:bodyPr/>
        <a:lstStyle/>
        <a:p>
          <a:endParaRPr lang="en-US"/>
        </a:p>
      </dgm:t>
    </dgm:pt>
    <dgm:pt modelId="{EBF2761A-08BA-4848-B8BC-7BC1CA271C55}">
      <dgm:prSet/>
      <dgm:spPr/>
      <dgm:t>
        <a:bodyPr/>
        <a:lstStyle/>
        <a:p>
          <a:pPr>
            <a:lnSpc>
              <a:spcPct val="100000"/>
            </a:lnSpc>
          </a:pPr>
          <a:r>
            <a:rPr lang="en-US"/>
            <a:t>THE DISTANCE FROM -10 TO +5 IS SHORTER THAN THE DISTANCE FROM +6 TO +10</a:t>
          </a:r>
        </a:p>
      </dgm:t>
    </dgm:pt>
    <dgm:pt modelId="{FE37153F-A02A-48D5-BF40-0166F2BC2D20}" type="parTrans" cxnId="{709F0100-D4AC-4BBE-A954-3D9A28C6DF36}">
      <dgm:prSet/>
      <dgm:spPr/>
      <dgm:t>
        <a:bodyPr/>
        <a:lstStyle/>
        <a:p>
          <a:endParaRPr lang="en-US"/>
        </a:p>
      </dgm:t>
    </dgm:pt>
    <dgm:pt modelId="{DAD06A16-8963-4A98-B407-E978D9D29060}" type="sibTrans" cxnId="{709F0100-D4AC-4BBE-A954-3D9A28C6DF36}">
      <dgm:prSet/>
      <dgm:spPr/>
      <dgm:t>
        <a:bodyPr/>
        <a:lstStyle/>
        <a:p>
          <a:endParaRPr lang="en-US"/>
        </a:p>
      </dgm:t>
    </dgm:pt>
    <dgm:pt modelId="{0FAE8F6C-287E-4FB3-B712-E77F41FF4F90}" type="pres">
      <dgm:prSet presAssocID="{85434950-9AEE-49BD-897D-EDE297085099}" presName="root" presStyleCnt="0">
        <dgm:presLayoutVars>
          <dgm:dir/>
          <dgm:resizeHandles val="exact"/>
        </dgm:presLayoutVars>
      </dgm:prSet>
      <dgm:spPr/>
    </dgm:pt>
    <dgm:pt modelId="{3BF9BB73-C43D-45A7-ABB8-7F3F9FE0A11A}" type="pres">
      <dgm:prSet presAssocID="{CD025859-5281-4FEF-9B6F-E078DF717083}" presName="compNode" presStyleCnt="0"/>
      <dgm:spPr/>
    </dgm:pt>
    <dgm:pt modelId="{65BEC7EA-1554-461F-BBD2-EAC37829A44E}" type="pres">
      <dgm:prSet presAssocID="{CD025859-5281-4FEF-9B6F-E078DF717083}" presName="bgRect" presStyleLbl="bgShp" presStyleIdx="0" presStyleCnt="3"/>
      <dgm:spPr/>
    </dgm:pt>
    <dgm:pt modelId="{13E53D9E-2FC7-405A-A327-E9C378ACFD2E}" type="pres">
      <dgm:prSet presAssocID="{CD025859-5281-4FEF-9B6F-E078DF71708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at"/>
        </a:ext>
      </dgm:extLst>
    </dgm:pt>
    <dgm:pt modelId="{D01E73B9-2834-4AE6-9563-3386A14A0EA9}" type="pres">
      <dgm:prSet presAssocID="{CD025859-5281-4FEF-9B6F-E078DF717083}" presName="spaceRect" presStyleCnt="0"/>
      <dgm:spPr/>
    </dgm:pt>
    <dgm:pt modelId="{E4F28713-CCDB-48A1-9DBD-27951E6A9331}" type="pres">
      <dgm:prSet presAssocID="{CD025859-5281-4FEF-9B6F-E078DF717083}" presName="parTx" presStyleLbl="revTx" presStyleIdx="0" presStyleCnt="4">
        <dgm:presLayoutVars>
          <dgm:chMax val="0"/>
          <dgm:chPref val="0"/>
        </dgm:presLayoutVars>
      </dgm:prSet>
      <dgm:spPr/>
    </dgm:pt>
    <dgm:pt modelId="{760B6B2E-96AF-44A8-B82C-6D7B92E936D8}" type="pres">
      <dgm:prSet presAssocID="{777EBB14-0A2F-4237-BDCD-A2FA7532AEC3}" presName="sibTrans" presStyleCnt="0"/>
      <dgm:spPr/>
    </dgm:pt>
    <dgm:pt modelId="{B2FF20F6-AB29-401C-9A02-49C5A9669205}" type="pres">
      <dgm:prSet presAssocID="{C30069F3-83D4-42D6-8274-51BB047F3562}" presName="compNode" presStyleCnt="0"/>
      <dgm:spPr/>
    </dgm:pt>
    <dgm:pt modelId="{B6FB851E-802D-4EC1-AFC9-89B7592B536E}" type="pres">
      <dgm:prSet presAssocID="{C30069F3-83D4-42D6-8274-51BB047F3562}" presName="bgRect" presStyleLbl="bgShp" presStyleIdx="1" presStyleCnt="3"/>
      <dgm:spPr/>
    </dgm:pt>
    <dgm:pt modelId="{5EA0F30D-651B-4BEB-9F47-72BD0581D249}" type="pres">
      <dgm:prSet presAssocID="{C30069F3-83D4-42D6-8274-51BB047F356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onthly calendar"/>
        </a:ext>
      </dgm:extLst>
    </dgm:pt>
    <dgm:pt modelId="{88D129B4-152F-4913-997E-816DFDE80D8D}" type="pres">
      <dgm:prSet presAssocID="{C30069F3-83D4-42D6-8274-51BB047F3562}" presName="spaceRect" presStyleCnt="0"/>
      <dgm:spPr/>
    </dgm:pt>
    <dgm:pt modelId="{6CEA9E84-4C60-4D70-ACC1-3A215FBDA943}" type="pres">
      <dgm:prSet presAssocID="{C30069F3-83D4-42D6-8274-51BB047F3562}" presName="parTx" presStyleLbl="revTx" presStyleIdx="1" presStyleCnt="4">
        <dgm:presLayoutVars>
          <dgm:chMax val="0"/>
          <dgm:chPref val="0"/>
        </dgm:presLayoutVars>
      </dgm:prSet>
      <dgm:spPr/>
    </dgm:pt>
    <dgm:pt modelId="{814F7728-11E8-47F3-A448-8B128482FA94}" type="pres">
      <dgm:prSet presAssocID="{D20575CB-C95B-42C7-A00D-255D4086487F}" presName="sibTrans" presStyleCnt="0"/>
      <dgm:spPr/>
    </dgm:pt>
    <dgm:pt modelId="{4CFDD043-145C-4452-B876-AC07E03A30B2}" type="pres">
      <dgm:prSet presAssocID="{A5C33279-D014-4672-91A9-31926BFBB5E9}" presName="compNode" presStyleCnt="0"/>
      <dgm:spPr/>
    </dgm:pt>
    <dgm:pt modelId="{15BEE44E-3771-4585-9B49-1955306E7E46}" type="pres">
      <dgm:prSet presAssocID="{A5C33279-D014-4672-91A9-31926BFBB5E9}" presName="bgRect" presStyleLbl="bgShp" presStyleIdx="2" presStyleCnt="3"/>
      <dgm:spPr/>
    </dgm:pt>
    <dgm:pt modelId="{45CF7DBA-C03C-4FF3-9B41-89FDC0EA6E9E}" type="pres">
      <dgm:prSet presAssocID="{A5C33279-D014-4672-91A9-31926BFBB5E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raille"/>
        </a:ext>
      </dgm:extLst>
    </dgm:pt>
    <dgm:pt modelId="{EB16DF25-7BC7-4760-A12A-C05249F63284}" type="pres">
      <dgm:prSet presAssocID="{A5C33279-D014-4672-91A9-31926BFBB5E9}" presName="spaceRect" presStyleCnt="0"/>
      <dgm:spPr/>
    </dgm:pt>
    <dgm:pt modelId="{DF0F3F90-CB13-4916-B9C9-25C85E5C9701}" type="pres">
      <dgm:prSet presAssocID="{A5C33279-D014-4672-91A9-31926BFBB5E9}" presName="parTx" presStyleLbl="revTx" presStyleIdx="2" presStyleCnt="4">
        <dgm:presLayoutVars>
          <dgm:chMax val="0"/>
          <dgm:chPref val="0"/>
        </dgm:presLayoutVars>
      </dgm:prSet>
      <dgm:spPr/>
    </dgm:pt>
    <dgm:pt modelId="{C0C24A37-D09C-44AD-BB6D-D3472D48AD9C}" type="pres">
      <dgm:prSet presAssocID="{A5C33279-D014-4672-91A9-31926BFBB5E9}" presName="desTx" presStyleLbl="revTx" presStyleIdx="3" presStyleCnt="4">
        <dgm:presLayoutVars/>
      </dgm:prSet>
      <dgm:spPr/>
    </dgm:pt>
  </dgm:ptLst>
  <dgm:cxnLst>
    <dgm:cxn modelId="{709F0100-D4AC-4BBE-A954-3D9A28C6DF36}" srcId="{A5C33279-D014-4672-91A9-31926BFBB5E9}" destId="{EBF2761A-08BA-4848-B8BC-7BC1CA271C55}" srcOrd="0" destOrd="0" parTransId="{FE37153F-A02A-48D5-BF40-0166F2BC2D20}" sibTransId="{DAD06A16-8963-4A98-B407-E978D9D29060}"/>
    <dgm:cxn modelId="{D9EF5744-D878-44DC-A083-8F701BCDA887}" type="presOf" srcId="{85434950-9AEE-49BD-897D-EDE297085099}" destId="{0FAE8F6C-287E-4FB3-B712-E77F41FF4F90}" srcOrd="0" destOrd="0" presId="urn:microsoft.com/office/officeart/2018/2/layout/IconVerticalSolidList"/>
    <dgm:cxn modelId="{18181B4C-4826-4E86-8060-8E2EF85BF1A3}" type="presOf" srcId="{CD025859-5281-4FEF-9B6F-E078DF717083}" destId="{E4F28713-CCDB-48A1-9DBD-27951E6A9331}" srcOrd="0" destOrd="0" presId="urn:microsoft.com/office/officeart/2018/2/layout/IconVerticalSolidList"/>
    <dgm:cxn modelId="{B5FFD66B-CDAF-45F1-9495-F6C89E3D50C5}" srcId="{85434950-9AEE-49BD-897D-EDE297085099}" destId="{CD025859-5281-4FEF-9B6F-E078DF717083}" srcOrd="0" destOrd="0" parTransId="{921595FF-9BF7-4FDE-B21A-A4BC7B3006D5}" sibTransId="{777EBB14-0A2F-4237-BDCD-A2FA7532AEC3}"/>
    <dgm:cxn modelId="{2D23876C-A31B-4D2F-BF75-64212F127040}" type="presOf" srcId="{A5C33279-D014-4672-91A9-31926BFBB5E9}" destId="{DF0F3F90-CB13-4916-B9C9-25C85E5C9701}" srcOrd="0" destOrd="0" presId="urn:microsoft.com/office/officeart/2018/2/layout/IconVerticalSolidList"/>
    <dgm:cxn modelId="{00B9B596-244F-4CEC-B36F-0DF91C3BB6CE}" srcId="{85434950-9AEE-49BD-897D-EDE297085099}" destId="{A5C33279-D014-4672-91A9-31926BFBB5E9}" srcOrd="2" destOrd="0" parTransId="{7B2FDD1F-C572-48AF-93CE-2B17C6446609}" sibTransId="{DE71B23D-7DD5-4D9E-8320-48CE45E7C109}"/>
    <dgm:cxn modelId="{89138EB5-FE79-4DB9-BDD1-ECA3D4954068}" srcId="{85434950-9AEE-49BD-897D-EDE297085099}" destId="{C30069F3-83D4-42D6-8274-51BB047F3562}" srcOrd="1" destOrd="0" parTransId="{0D422926-CDC1-4EF4-B44F-975472BF4FBE}" sibTransId="{D20575CB-C95B-42C7-A00D-255D4086487F}"/>
    <dgm:cxn modelId="{91B873E8-B7F8-4697-B7D2-796B9A3F87C9}" type="presOf" srcId="{C30069F3-83D4-42D6-8274-51BB047F3562}" destId="{6CEA9E84-4C60-4D70-ACC1-3A215FBDA943}" srcOrd="0" destOrd="0" presId="urn:microsoft.com/office/officeart/2018/2/layout/IconVerticalSolidList"/>
    <dgm:cxn modelId="{3CFC20FD-AAE1-47B5-BEFE-F96A3DD919D7}" type="presOf" srcId="{EBF2761A-08BA-4848-B8BC-7BC1CA271C55}" destId="{C0C24A37-D09C-44AD-BB6D-D3472D48AD9C}" srcOrd="0" destOrd="0" presId="urn:microsoft.com/office/officeart/2018/2/layout/IconVerticalSolidList"/>
    <dgm:cxn modelId="{5F89EC34-ED69-4203-A0CC-9550F18961C0}" type="presParOf" srcId="{0FAE8F6C-287E-4FB3-B712-E77F41FF4F90}" destId="{3BF9BB73-C43D-45A7-ABB8-7F3F9FE0A11A}" srcOrd="0" destOrd="0" presId="urn:microsoft.com/office/officeart/2018/2/layout/IconVerticalSolidList"/>
    <dgm:cxn modelId="{2861DC64-E613-49DA-9E5A-3BD5E3684FF1}" type="presParOf" srcId="{3BF9BB73-C43D-45A7-ABB8-7F3F9FE0A11A}" destId="{65BEC7EA-1554-461F-BBD2-EAC37829A44E}" srcOrd="0" destOrd="0" presId="urn:microsoft.com/office/officeart/2018/2/layout/IconVerticalSolidList"/>
    <dgm:cxn modelId="{03B39DB9-C4F3-4937-BFCF-F80A20DDAA14}" type="presParOf" srcId="{3BF9BB73-C43D-45A7-ABB8-7F3F9FE0A11A}" destId="{13E53D9E-2FC7-405A-A327-E9C378ACFD2E}" srcOrd="1" destOrd="0" presId="urn:microsoft.com/office/officeart/2018/2/layout/IconVerticalSolidList"/>
    <dgm:cxn modelId="{F2DD90F0-1073-4488-A397-E9C6157F8F7F}" type="presParOf" srcId="{3BF9BB73-C43D-45A7-ABB8-7F3F9FE0A11A}" destId="{D01E73B9-2834-4AE6-9563-3386A14A0EA9}" srcOrd="2" destOrd="0" presId="urn:microsoft.com/office/officeart/2018/2/layout/IconVerticalSolidList"/>
    <dgm:cxn modelId="{5A42A236-9D32-4B2A-87BD-A66C2B613F01}" type="presParOf" srcId="{3BF9BB73-C43D-45A7-ABB8-7F3F9FE0A11A}" destId="{E4F28713-CCDB-48A1-9DBD-27951E6A9331}" srcOrd="3" destOrd="0" presId="urn:microsoft.com/office/officeart/2018/2/layout/IconVerticalSolidList"/>
    <dgm:cxn modelId="{F6F3E6A9-4B57-459D-B00E-83E7C0BAE9AC}" type="presParOf" srcId="{0FAE8F6C-287E-4FB3-B712-E77F41FF4F90}" destId="{760B6B2E-96AF-44A8-B82C-6D7B92E936D8}" srcOrd="1" destOrd="0" presId="urn:microsoft.com/office/officeart/2018/2/layout/IconVerticalSolidList"/>
    <dgm:cxn modelId="{985E4D69-6D15-42C0-8BCC-0C0977E63A1E}" type="presParOf" srcId="{0FAE8F6C-287E-4FB3-B712-E77F41FF4F90}" destId="{B2FF20F6-AB29-401C-9A02-49C5A9669205}" srcOrd="2" destOrd="0" presId="urn:microsoft.com/office/officeart/2018/2/layout/IconVerticalSolidList"/>
    <dgm:cxn modelId="{51B849CF-1857-42DE-A7C4-F1014EE124AC}" type="presParOf" srcId="{B2FF20F6-AB29-401C-9A02-49C5A9669205}" destId="{B6FB851E-802D-4EC1-AFC9-89B7592B536E}" srcOrd="0" destOrd="0" presId="urn:microsoft.com/office/officeart/2018/2/layout/IconVerticalSolidList"/>
    <dgm:cxn modelId="{9294DA17-A4D6-406A-83F5-ECE67E491EB7}" type="presParOf" srcId="{B2FF20F6-AB29-401C-9A02-49C5A9669205}" destId="{5EA0F30D-651B-4BEB-9F47-72BD0581D249}" srcOrd="1" destOrd="0" presId="urn:microsoft.com/office/officeart/2018/2/layout/IconVerticalSolidList"/>
    <dgm:cxn modelId="{DDA7E022-8A84-4502-94B8-26805D865141}" type="presParOf" srcId="{B2FF20F6-AB29-401C-9A02-49C5A9669205}" destId="{88D129B4-152F-4913-997E-816DFDE80D8D}" srcOrd="2" destOrd="0" presId="urn:microsoft.com/office/officeart/2018/2/layout/IconVerticalSolidList"/>
    <dgm:cxn modelId="{F402F78B-A56D-4F89-A15E-521F9257D24B}" type="presParOf" srcId="{B2FF20F6-AB29-401C-9A02-49C5A9669205}" destId="{6CEA9E84-4C60-4D70-ACC1-3A215FBDA943}" srcOrd="3" destOrd="0" presId="urn:microsoft.com/office/officeart/2018/2/layout/IconVerticalSolidList"/>
    <dgm:cxn modelId="{1506BECE-CE65-4A66-A696-342233B6CA47}" type="presParOf" srcId="{0FAE8F6C-287E-4FB3-B712-E77F41FF4F90}" destId="{814F7728-11E8-47F3-A448-8B128482FA94}" srcOrd="3" destOrd="0" presId="urn:microsoft.com/office/officeart/2018/2/layout/IconVerticalSolidList"/>
    <dgm:cxn modelId="{A411FB5C-6E97-4EE4-A41F-6A0CF236F944}" type="presParOf" srcId="{0FAE8F6C-287E-4FB3-B712-E77F41FF4F90}" destId="{4CFDD043-145C-4452-B876-AC07E03A30B2}" srcOrd="4" destOrd="0" presId="urn:microsoft.com/office/officeart/2018/2/layout/IconVerticalSolidList"/>
    <dgm:cxn modelId="{1BAB6113-E7B7-42BE-942A-DD6E36D4D6E9}" type="presParOf" srcId="{4CFDD043-145C-4452-B876-AC07E03A30B2}" destId="{15BEE44E-3771-4585-9B49-1955306E7E46}" srcOrd="0" destOrd="0" presId="urn:microsoft.com/office/officeart/2018/2/layout/IconVerticalSolidList"/>
    <dgm:cxn modelId="{B715A27A-18F6-4D47-91B1-B3B479397463}" type="presParOf" srcId="{4CFDD043-145C-4452-B876-AC07E03A30B2}" destId="{45CF7DBA-C03C-4FF3-9B41-89FDC0EA6E9E}" srcOrd="1" destOrd="0" presId="urn:microsoft.com/office/officeart/2018/2/layout/IconVerticalSolidList"/>
    <dgm:cxn modelId="{567573EB-E1D8-4509-A7D0-CDC2B1C243DF}" type="presParOf" srcId="{4CFDD043-145C-4452-B876-AC07E03A30B2}" destId="{EB16DF25-7BC7-4760-A12A-C05249F63284}" srcOrd="2" destOrd="0" presId="urn:microsoft.com/office/officeart/2018/2/layout/IconVerticalSolidList"/>
    <dgm:cxn modelId="{5677917F-E540-41EA-BA80-E935EA0020F7}" type="presParOf" srcId="{4CFDD043-145C-4452-B876-AC07E03A30B2}" destId="{DF0F3F90-CB13-4916-B9C9-25C85E5C9701}" srcOrd="3" destOrd="0" presId="urn:microsoft.com/office/officeart/2018/2/layout/IconVerticalSolidList"/>
    <dgm:cxn modelId="{C73FC1F7-A03A-4046-8EC0-2BD75501E623}" type="presParOf" srcId="{4CFDD043-145C-4452-B876-AC07E03A30B2}" destId="{C0C24A37-D09C-44AD-BB6D-D3472D48AD9C}"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6D2BE5-E246-6E4E-B365-4665CE03CAB7}">
      <dsp:nvSpPr>
        <dsp:cNvPr id="0" name=""/>
        <dsp:cNvSpPr/>
      </dsp:nvSpPr>
      <dsp:spPr>
        <a:xfrm>
          <a:off x="0" y="0"/>
          <a:ext cx="8826423" cy="92163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Every relationship, on earth, ever, is about two words: Safety &amp; Pursuit</a:t>
          </a:r>
        </a:p>
      </dsp:txBody>
      <dsp:txXfrm>
        <a:off x="26994" y="26994"/>
        <a:ext cx="7754033" cy="867642"/>
      </dsp:txXfrm>
    </dsp:sp>
    <dsp:sp modelId="{19EF6882-4EA5-4E44-A01D-BD0CEAD38594}">
      <dsp:nvSpPr>
        <dsp:cNvPr id="0" name=""/>
        <dsp:cNvSpPr/>
      </dsp:nvSpPr>
      <dsp:spPr>
        <a:xfrm>
          <a:off x="739212" y="1089199"/>
          <a:ext cx="8826423" cy="92163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Rhetorical question to answer: “Do you want him/her to feel completely safe with you? Do you want to “maximize” safety in your relationship?”</a:t>
          </a:r>
        </a:p>
      </dsp:txBody>
      <dsp:txXfrm>
        <a:off x="766206" y="1116193"/>
        <a:ext cx="7434162" cy="867642"/>
      </dsp:txXfrm>
    </dsp:sp>
    <dsp:sp modelId="{D3A71286-98EB-2F42-8C84-72F32EDBFDD5}">
      <dsp:nvSpPr>
        <dsp:cNvPr id="0" name=""/>
        <dsp:cNvSpPr/>
      </dsp:nvSpPr>
      <dsp:spPr>
        <a:xfrm>
          <a:off x="1467392" y="2178399"/>
          <a:ext cx="8826423" cy="92163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Not so rhetorical question: Ask your partner, “Do you feel that I am pursuing your heart in our relationship?”</a:t>
          </a:r>
        </a:p>
      </dsp:txBody>
      <dsp:txXfrm>
        <a:off x="1494386" y="2205393"/>
        <a:ext cx="7445195" cy="867642"/>
      </dsp:txXfrm>
    </dsp:sp>
    <dsp:sp modelId="{A1E64399-1C43-B34F-95EF-B2241C380C33}">
      <dsp:nvSpPr>
        <dsp:cNvPr id="0" name=""/>
        <dsp:cNvSpPr/>
      </dsp:nvSpPr>
      <dsp:spPr>
        <a:xfrm>
          <a:off x="2206605" y="3267598"/>
          <a:ext cx="8826423" cy="92163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Follow up question: “Am I blowing you away by how much I’m pursuing your heart in our relationship?”</a:t>
          </a:r>
        </a:p>
      </dsp:txBody>
      <dsp:txXfrm>
        <a:off x="2233599" y="3294592"/>
        <a:ext cx="7434162" cy="867642"/>
      </dsp:txXfrm>
    </dsp:sp>
    <dsp:sp modelId="{A6824B05-F41C-B54D-B97A-B87E492F000B}">
      <dsp:nvSpPr>
        <dsp:cNvPr id="0" name=""/>
        <dsp:cNvSpPr/>
      </dsp:nvSpPr>
      <dsp:spPr>
        <a:xfrm>
          <a:off x="8227363" y="705885"/>
          <a:ext cx="599059" cy="599059"/>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8362151" y="705885"/>
        <a:ext cx="329483" cy="450792"/>
      </dsp:txXfrm>
    </dsp:sp>
    <dsp:sp modelId="{D03A084D-DFA1-D04E-B074-08D6439F7869}">
      <dsp:nvSpPr>
        <dsp:cNvPr id="0" name=""/>
        <dsp:cNvSpPr/>
      </dsp:nvSpPr>
      <dsp:spPr>
        <a:xfrm>
          <a:off x="8966576" y="1795084"/>
          <a:ext cx="599059" cy="599059"/>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9101364" y="1795084"/>
        <a:ext cx="329483" cy="450792"/>
      </dsp:txXfrm>
    </dsp:sp>
    <dsp:sp modelId="{96CF74AC-F459-124B-B10A-E051BB5AB5BA}">
      <dsp:nvSpPr>
        <dsp:cNvPr id="0" name=""/>
        <dsp:cNvSpPr/>
      </dsp:nvSpPr>
      <dsp:spPr>
        <a:xfrm>
          <a:off x="9694756" y="2884284"/>
          <a:ext cx="599059" cy="599059"/>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9829544" y="2884284"/>
        <a:ext cx="329483" cy="4507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625853-7A69-D24A-8E84-F07E4A3287DC}">
      <dsp:nvSpPr>
        <dsp:cNvPr id="0" name=""/>
        <dsp:cNvSpPr/>
      </dsp:nvSpPr>
      <dsp:spPr>
        <a:xfrm>
          <a:off x="1346" y="344205"/>
          <a:ext cx="4727286" cy="300182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F91CCF-A7DE-2D45-B662-061955940C86}">
      <dsp:nvSpPr>
        <dsp:cNvPr id="0" name=""/>
        <dsp:cNvSpPr/>
      </dsp:nvSpPr>
      <dsp:spPr>
        <a:xfrm>
          <a:off x="526600" y="843196"/>
          <a:ext cx="4727286" cy="300182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First pillar: “If our relationship was perfect, what would be different about me?” (You may only process all of your partner’s weaknesses after you are fully aware of, and able to explain your own weaknesses).</a:t>
          </a:r>
        </a:p>
      </dsp:txBody>
      <dsp:txXfrm>
        <a:off x="614520" y="931116"/>
        <a:ext cx="4551446" cy="2825986"/>
      </dsp:txXfrm>
    </dsp:sp>
    <dsp:sp modelId="{BC0925D5-EB86-D143-B031-4B6988CF0314}">
      <dsp:nvSpPr>
        <dsp:cNvPr id="0" name=""/>
        <dsp:cNvSpPr/>
      </dsp:nvSpPr>
      <dsp:spPr>
        <a:xfrm>
          <a:off x="5779141" y="344205"/>
          <a:ext cx="4727286" cy="300182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AF71E9-84C0-1B43-A93E-1913F39590CD}">
      <dsp:nvSpPr>
        <dsp:cNvPr id="0" name=""/>
        <dsp:cNvSpPr/>
      </dsp:nvSpPr>
      <dsp:spPr>
        <a:xfrm>
          <a:off x="6304395" y="843196"/>
          <a:ext cx="4727286" cy="300182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Brag About: Ask yourself the question, “Is my spouse motivated, compelled, or excited to ‘brag about’ how special I make them feel? Would they say, ‘I have never been loved like this before and can’t imagine been loved like this by anyone else!’”? If the answer to that question is “no”, then it is illegal to have one complaint about your partner until you get them to that point.</a:t>
          </a:r>
        </a:p>
      </dsp:txBody>
      <dsp:txXfrm>
        <a:off x="6392315" y="931116"/>
        <a:ext cx="4551446" cy="28259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BEC7EA-1554-461F-BBD2-EAC37829A44E}">
      <dsp:nvSpPr>
        <dsp:cNvPr id="0" name=""/>
        <dsp:cNvSpPr/>
      </dsp:nvSpPr>
      <dsp:spPr>
        <a:xfrm>
          <a:off x="0" y="483"/>
          <a:ext cx="10241280" cy="113096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E53D9E-2FC7-405A-A327-E9C378ACFD2E}">
      <dsp:nvSpPr>
        <dsp:cNvPr id="0" name=""/>
        <dsp:cNvSpPr/>
      </dsp:nvSpPr>
      <dsp:spPr>
        <a:xfrm>
          <a:off x="342117" y="254950"/>
          <a:ext cx="622031" cy="62203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F28713-CCDB-48A1-9DBD-27951E6A9331}">
      <dsp:nvSpPr>
        <dsp:cNvPr id="0" name=""/>
        <dsp:cNvSpPr/>
      </dsp:nvSpPr>
      <dsp:spPr>
        <a:xfrm>
          <a:off x="1306267" y="483"/>
          <a:ext cx="8935012" cy="1130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694" tIns="119694" rIns="119694" bIns="119694" numCol="1" spcCol="1270" anchor="ctr" anchorCtr="0">
          <a:noAutofit/>
        </a:bodyPr>
        <a:lstStyle/>
        <a:p>
          <a:pPr marL="0" lvl="0" indent="0" algn="l" defTabSz="1111250">
            <a:lnSpc>
              <a:spcPct val="100000"/>
            </a:lnSpc>
            <a:spcBef>
              <a:spcPct val="0"/>
            </a:spcBef>
            <a:spcAft>
              <a:spcPct val="35000"/>
            </a:spcAft>
            <a:buNone/>
          </a:pPr>
          <a:r>
            <a:rPr lang="en-US" sz="2500" kern="1200"/>
            <a:t>EFFECTIVE COMMUNICATION</a:t>
          </a:r>
        </a:p>
      </dsp:txBody>
      <dsp:txXfrm>
        <a:off x="1306267" y="483"/>
        <a:ext cx="8935012" cy="1130967"/>
      </dsp:txXfrm>
    </dsp:sp>
    <dsp:sp modelId="{B6FB851E-802D-4EC1-AFC9-89B7592B536E}">
      <dsp:nvSpPr>
        <dsp:cNvPr id="0" name=""/>
        <dsp:cNvSpPr/>
      </dsp:nvSpPr>
      <dsp:spPr>
        <a:xfrm>
          <a:off x="0" y="1414192"/>
          <a:ext cx="10241280" cy="113096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EA0F30D-651B-4BEB-9F47-72BD0581D249}">
      <dsp:nvSpPr>
        <dsp:cNvPr id="0" name=""/>
        <dsp:cNvSpPr/>
      </dsp:nvSpPr>
      <dsp:spPr>
        <a:xfrm>
          <a:off x="342117" y="1668660"/>
          <a:ext cx="622031" cy="62203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EA9E84-4C60-4D70-ACC1-3A215FBDA943}">
      <dsp:nvSpPr>
        <dsp:cNvPr id="0" name=""/>
        <dsp:cNvSpPr/>
      </dsp:nvSpPr>
      <dsp:spPr>
        <a:xfrm>
          <a:off x="1306267" y="1414192"/>
          <a:ext cx="8935012" cy="1130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694" tIns="119694" rIns="119694" bIns="119694" numCol="1" spcCol="1270" anchor="ctr" anchorCtr="0">
          <a:noAutofit/>
        </a:bodyPr>
        <a:lstStyle/>
        <a:p>
          <a:pPr marL="0" lvl="0" indent="0" algn="l" defTabSz="1111250">
            <a:lnSpc>
              <a:spcPct val="100000"/>
            </a:lnSpc>
            <a:spcBef>
              <a:spcPct val="0"/>
            </a:spcBef>
            <a:spcAft>
              <a:spcPct val="35000"/>
            </a:spcAft>
            <a:buNone/>
          </a:pPr>
          <a:r>
            <a:rPr lang="en-US" sz="2500" kern="1200"/>
            <a:t>MASTER ”SCHEDULING THE MINIMUM”</a:t>
          </a:r>
        </a:p>
      </dsp:txBody>
      <dsp:txXfrm>
        <a:off x="1306267" y="1414192"/>
        <a:ext cx="8935012" cy="1130967"/>
      </dsp:txXfrm>
    </dsp:sp>
    <dsp:sp modelId="{15BEE44E-3771-4585-9B49-1955306E7E46}">
      <dsp:nvSpPr>
        <dsp:cNvPr id="0" name=""/>
        <dsp:cNvSpPr/>
      </dsp:nvSpPr>
      <dsp:spPr>
        <a:xfrm>
          <a:off x="0" y="2827901"/>
          <a:ext cx="10241280" cy="113096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CF7DBA-C03C-4FF3-9B41-89FDC0EA6E9E}">
      <dsp:nvSpPr>
        <dsp:cNvPr id="0" name=""/>
        <dsp:cNvSpPr/>
      </dsp:nvSpPr>
      <dsp:spPr>
        <a:xfrm>
          <a:off x="342117" y="3082369"/>
          <a:ext cx="622031" cy="62203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0F3F90-CB13-4916-B9C9-25C85E5C9701}">
      <dsp:nvSpPr>
        <dsp:cNvPr id="0" name=""/>
        <dsp:cNvSpPr/>
      </dsp:nvSpPr>
      <dsp:spPr>
        <a:xfrm>
          <a:off x="1306267" y="2827901"/>
          <a:ext cx="4608576" cy="1130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694" tIns="119694" rIns="119694" bIns="119694" numCol="1" spcCol="1270" anchor="ctr" anchorCtr="0">
          <a:noAutofit/>
        </a:bodyPr>
        <a:lstStyle/>
        <a:p>
          <a:pPr marL="0" lvl="0" indent="0" algn="l" defTabSz="1111250">
            <a:lnSpc>
              <a:spcPct val="100000"/>
            </a:lnSpc>
            <a:spcBef>
              <a:spcPct val="0"/>
            </a:spcBef>
            <a:spcAft>
              <a:spcPct val="35000"/>
            </a:spcAft>
            <a:buNone/>
          </a:pPr>
          <a:r>
            <a:rPr lang="en-US" sz="2500" kern="1200"/>
            <a:t>GET TO +10 (MAXIMIZE SAFETY, MASTER BRAG ABOUT)</a:t>
          </a:r>
        </a:p>
      </dsp:txBody>
      <dsp:txXfrm>
        <a:off x="1306267" y="2827901"/>
        <a:ext cx="4608576" cy="1130967"/>
      </dsp:txXfrm>
    </dsp:sp>
    <dsp:sp modelId="{C0C24A37-D09C-44AD-BB6D-D3472D48AD9C}">
      <dsp:nvSpPr>
        <dsp:cNvPr id="0" name=""/>
        <dsp:cNvSpPr/>
      </dsp:nvSpPr>
      <dsp:spPr>
        <a:xfrm>
          <a:off x="5914843" y="2827901"/>
          <a:ext cx="4326436" cy="1130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694" tIns="119694" rIns="119694" bIns="119694" numCol="1" spcCol="1270" anchor="ctr" anchorCtr="0">
          <a:noAutofit/>
        </a:bodyPr>
        <a:lstStyle/>
        <a:p>
          <a:pPr marL="0" lvl="0" indent="0" algn="l" defTabSz="800100">
            <a:lnSpc>
              <a:spcPct val="100000"/>
            </a:lnSpc>
            <a:spcBef>
              <a:spcPct val="0"/>
            </a:spcBef>
            <a:spcAft>
              <a:spcPct val="35000"/>
            </a:spcAft>
            <a:buNone/>
          </a:pPr>
          <a:r>
            <a:rPr lang="en-US" sz="1800" kern="1200"/>
            <a:t>THE DISTANCE FROM -10 TO +5 IS SHORTER THAN THE DISTANCE FROM +6 TO +10</a:t>
          </a:r>
        </a:p>
      </dsp:txBody>
      <dsp:txXfrm>
        <a:off x="5914843" y="2827901"/>
        <a:ext cx="4326436" cy="11309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BEC7EA-1554-461F-BBD2-EAC37829A44E}">
      <dsp:nvSpPr>
        <dsp:cNvPr id="0" name=""/>
        <dsp:cNvSpPr/>
      </dsp:nvSpPr>
      <dsp:spPr>
        <a:xfrm>
          <a:off x="0" y="483"/>
          <a:ext cx="10241280" cy="113096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E53D9E-2FC7-405A-A327-E9C378ACFD2E}">
      <dsp:nvSpPr>
        <dsp:cNvPr id="0" name=""/>
        <dsp:cNvSpPr/>
      </dsp:nvSpPr>
      <dsp:spPr>
        <a:xfrm>
          <a:off x="342117" y="254950"/>
          <a:ext cx="622031" cy="62203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F28713-CCDB-48A1-9DBD-27951E6A9331}">
      <dsp:nvSpPr>
        <dsp:cNvPr id="0" name=""/>
        <dsp:cNvSpPr/>
      </dsp:nvSpPr>
      <dsp:spPr>
        <a:xfrm>
          <a:off x="1306267" y="483"/>
          <a:ext cx="8935012" cy="1130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694" tIns="119694" rIns="119694" bIns="119694" numCol="1" spcCol="1270" anchor="ctr" anchorCtr="0">
          <a:noAutofit/>
        </a:bodyPr>
        <a:lstStyle/>
        <a:p>
          <a:pPr marL="0" lvl="0" indent="0" algn="l" defTabSz="1111250">
            <a:lnSpc>
              <a:spcPct val="100000"/>
            </a:lnSpc>
            <a:spcBef>
              <a:spcPct val="0"/>
            </a:spcBef>
            <a:spcAft>
              <a:spcPct val="35000"/>
            </a:spcAft>
            <a:buNone/>
          </a:pPr>
          <a:r>
            <a:rPr lang="en-US" sz="2500" kern="1200"/>
            <a:t>EFFECTIVE COMMUNICATION</a:t>
          </a:r>
        </a:p>
      </dsp:txBody>
      <dsp:txXfrm>
        <a:off x="1306267" y="483"/>
        <a:ext cx="8935012" cy="1130967"/>
      </dsp:txXfrm>
    </dsp:sp>
    <dsp:sp modelId="{B6FB851E-802D-4EC1-AFC9-89B7592B536E}">
      <dsp:nvSpPr>
        <dsp:cNvPr id="0" name=""/>
        <dsp:cNvSpPr/>
      </dsp:nvSpPr>
      <dsp:spPr>
        <a:xfrm>
          <a:off x="0" y="1414192"/>
          <a:ext cx="10241280" cy="113096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EA0F30D-651B-4BEB-9F47-72BD0581D249}">
      <dsp:nvSpPr>
        <dsp:cNvPr id="0" name=""/>
        <dsp:cNvSpPr/>
      </dsp:nvSpPr>
      <dsp:spPr>
        <a:xfrm>
          <a:off x="342117" y="1668660"/>
          <a:ext cx="622031" cy="62203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EA9E84-4C60-4D70-ACC1-3A215FBDA943}">
      <dsp:nvSpPr>
        <dsp:cNvPr id="0" name=""/>
        <dsp:cNvSpPr/>
      </dsp:nvSpPr>
      <dsp:spPr>
        <a:xfrm>
          <a:off x="1306267" y="1414192"/>
          <a:ext cx="8935012" cy="1130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694" tIns="119694" rIns="119694" bIns="119694" numCol="1" spcCol="1270" anchor="ctr" anchorCtr="0">
          <a:noAutofit/>
        </a:bodyPr>
        <a:lstStyle/>
        <a:p>
          <a:pPr marL="0" lvl="0" indent="0" algn="l" defTabSz="1111250">
            <a:lnSpc>
              <a:spcPct val="100000"/>
            </a:lnSpc>
            <a:spcBef>
              <a:spcPct val="0"/>
            </a:spcBef>
            <a:spcAft>
              <a:spcPct val="35000"/>
            </a:spcAft>
            <a:buNone/>
          </a:pPr>
          <a:r>
            <a:rPr lang="en-US" sz="2500" kern="1200"/>
            <a:t>MASTER ”SCHEDULING THE MINIMUM”</a:t>
          </a:r>
        </a:p>
      </dsp:txBody>
      <dsp:txXfrm>
        <a:off x="1306267" y="1414192"/>
        <a:ext cx="8935012" cy="1130967"/>
      </dsp:txXfrm>
    </dsp:sp>
    <dsp:sp modelId="{15BEE44E-3771-4585-9B49-1955306E7E46}">
      <dsp:nvSpPr>
        <dsp:cNvPr id="0" name=""/>
        <dsp:cNvSpPr/>
      </dsp:nvSpPr>
      <dsp:spPr>
        <a:xfrm>
          <a:off x="0" y="2827901"/>
          <a:ext cx="10241280" cy="113096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CF7DBA-C03C-4FF3-9B41-89FDC0EA6E9E}">
      <dsp:nvSpPr>
        <dsp:cNvPr id="0" name=""/>
        <dsp:cNvSpPr/>
      </dsp:nvSpPr>
      <dsp:spPr>
        <a:xfrm>
          <a:off x="342117" y="3082369"/>
          <a:ext cx="622031" cy="62203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0F3F90-CB13-4916-B9C9-25C85E5C9701}">
      <dsp:nvSpPr>
        <dsp:cNvPr id="0" name=""/>
        <dsp:cNvSpPr/>
      </dsp:nvSpPr>
      <dsp:spPr>
        <a:xfrm>
          <a:off x="1306267" y="2827901"/>
          <a:ext cx="4608576" cy="1130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694" tIns="119694" rIns="119694" bIns="119694" numCol="1" spcCol="1270" anchor="ctr" anchorCtr="0">
          <a:noAutofit/>
        </a:bodyPr>
        <a:lstStyle/>
        <a:p>
          <a:pPr marL="0" lvl="0" indent="0" algn="l" defTabSz="1111250">
            <a:lnSpc>
              <a:spcPct val="100000"/>
            </a:lnSpc>
            <a:spcBef>
              <a:spcPct val="0"/>
            </a:spcBef>
            <a:spcAft>
              <a:spcPct val="35000"/>
            </a:spcAft>
            <a:buNone/>
          </a:pPr>
          <a:r>
            <a:rPr lang="en-US" sz="2500" kern="1200"/>
            <a:t>GET TO +10 (MAXIMIZE SAFETY, MASTER BRAG ABOUT)</a:t>
          </a:r>
        </a:p>
      </dsp:txBody>
      <dsp:txXfrm>
        <a:off x="1306267" y="2827901"/>
        <a:ext cx="4608576" cy="1130967"/>
      </dsp:txXfrm>
    </dsp:sp>
    <dsp:sp modelId="{C0C24A37-D09C-44AD-BB6D-D3472D48AD9C}">
      <dsp:nvSpPr>
        <dsp:cNvPr id="0" name=""/>
        <dsp:cNvSpPr/>
      </dsp:nvSpPr>
      <dsp:spPr>
        <a:xfrm>
          <a:off x="5914843" y="2827901"/>
          <a:ext cx="4326436" cy="1130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694" tIns="119694" rIns="119694" bIns="119694" numCol="1" spcCol="1270" anchor="ctr" anchorCtr="0">
          <a:noAutofit/>
        </a:bodyPr>
        <a:lstStyle/>
        <a:p>
          <a:pPr marL="0" lvl="0" indent="0" algn="l" defTabSz="800100">
            <a:lnSpc>
              <a:spcPct val="100000"/>
            </a:lnSpc>
            <a:spcBef>
              <a:spcPct val="0"/>
            </a:spcBef>
            <a:spcAft>
              <a:spcPct val="35000"/>
            </a:spcAft>
            <a:buNone/>
          </a:pPr>
          <a:r>
            <a:rPr lang="en-US" sz="1800" kern="1200"/>
            <a:t>THE DISTANCE FROM -10 TO +5 IS SHORTER THAN THE DISTANCE FROM +6 TO +10</a:t>
          </a:r>
        </a:p>
      </dsp:txBody>
      <dsp:txXfrm>
        <a:off x="5914843" y="2827901"/>
        <a:ext cx="4326436" cy="1130967"/>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dirty="0"/>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655A5808-3B61-48CC-92EF-85AC2E0DFA56}" type="datetime2">
              <a:rPr lang="en-US" smtClean="0"/>
              <a:t>Saturday, August 5, 2023</a:t>
            </a:fld>
            <a:endParaRPr lang="en-US"/>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253856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735E98AF-4574-4509-BF7A-519ACD5BF826}" type="datetime2">
              <a:rPr lang="en-US" smtClean="0"/>
              <a:t>Saturday, August 5, 2023</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028522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93DD97D4-9636-490F-85D0-E926C2B6F3B1}" type="datetime2">
              <a:rPr lang="en-US" smtClean="0"/>
              <a:t>Saturday, August 5, 2023</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461665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2F3AF3C6-0FD4-4939-991C-00DDE5C56815}" type="datetime2">
              <a:rPr lang="en-US" smtClean="0"/>
              <a:t>Saturday, August 5, 2023</a:t>
            </a:fld>
            <a:endParaRPr lang="en-US"/>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677978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1709738"/>
            <a:ext cx="9966960" cy="2852737"/>
          </a:xfrm>
        </p:spPr>
        <p:txBody>
          <a:bodyPr anchor="b">
            <a:normAutofit/>
          </a:bodyPr>
          <a:lstStyle>
            <a:lvl1pPr>
              <a:lnSpc>
                <a:spcPct val="100000"/>
              </a:lnSpc>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cap="all" spc="6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86807482-8128-47C6-A8DD-6452B0291CFF}" type="datetime2">
              <a:rPr lang="en-US" smtClean="0"/>
              <a:t>Saturday, August 5, 2023</a:t>
            </a:fld>
            <a:endParaRPr lang="en-US"/>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4074100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5"/>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37903F25-275E-41DE-BE3B-EBF0DB49F9B1}" type="datetime2">
              <a:rPr lang="en-US" smtClean="0"/>
              <a:t>Saturday, August 5, 2023</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634338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EE475572-4A44-4171-84AA-64D42C8050A6}" type="datetime2">
              <a:rPr lang="en-US" smtClean="0"/>
              <a:t>Saturday, August 5, 2023</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006171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C4C1612E-528E-4FD5-9E9E-E15F1108F171}" type="datetime2">
              <a:rPr lang="en-US" smtClean="0"/>
              <a:t>Saturday, August 5, 2023</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774533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4F6D862-A06D-436F-A92E-EBAAD50B6E50}" type="datetime2">
              <a:rPr lang="en-US" smtClean="0"/>
              <a:t>Saturday, August 5, 2023</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493279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B73E0B7D-2260-4809-8F0A-9E5F3E24F169}" type="datetime2">
              <a:rPr lang="en-US" smtClean="0"/>
              <a:t>Saturday, August 5, 2023</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41516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3C8E4735-C637-46A3-94EB-AB3AC4188D2F}" type="datetime2">
              <a:rPr lang="en-US" smtClean="0"/>
              <a:t>Saturday, August 5, 2023</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685078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900" cap="all" spc="300" baseline="0">
                <a:solidFill>
                  <a:srgbClr val="FFFFFF"/>
                </a:solidFill>
              </a:defRPr>
            </a:lvl1pPr>
          </a:lstStyle>
          <a:p>
            <a:fld id="{AE0C963C-C1DB-4AFD-9DDC-0691666BF49B}" type="datetime2">
              <a:rPr lang="en-US" smtClean="0"/>
              <a:pPr/>
              <a:t>Saturday, August 5, 2023</a:t>
            </a:fld>
            <a:endParaRPr lang="en-US" cap="all" dirty="0"/>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6"/>
            <a:ext cx="4114800" cy="457200"/>
          </a:xfrm>
          <a:prstGeom prst="rect">
            <a:avLst/>
          </a:prstGeom>
        </p:spPr>
        <p:txBody>
          <a:bodyPr vert="horz" lIns="91440" tIns="45720" rIns="91440" bIns="45720" rtlCol="0" anchor="ctr"/>
          <a:lstStyle>
            <a:lvl1pPr algn="l">
              <a:defRPr sz="900" b="1">
                <a:solidFill>
                  <a:schemeClr val="tx1"/>
                </a:solidFill>
                <a:latin typeface="+mj-lt"/>
              </a:defRPr>
            </a:lvl1pPr>
          </a:lstStyle>
          <a:p>
            <a:pPr algn="l"/>
            <a:endParaRPr lang="en-US"/>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900">
                <a:solidFill>
                  <a:srgbClr val="FFFFFF"/>
                </a:solidFill>
              </a:defRPr>
            </a:lvl1pPr>
          </a:lstStyle>
          <a:p>
            <a:fld id="{C01389E6-C847-4AD0-B56D-D205B2EAB1EE}" type="slidenum">
              <a:rPr lang="en-US" smtClean="0"/>
              <a:pPr/>
              <a:t>‹#›</a:t>
            </a:fld>
            <a:endParaRPr lang="en-US" sz="800" dirty="0"/>
          </a:p>
        </p:txBody>
      </p:sp>
    </p:spTree>
    <p:extLst>
      <p:ext uri="{BB962C8B-B14F-4D97-AF65-F5344CB8AC3E}">
        <p14:creationId xmlns:p14="http://schemas.microsoft.com/office/powerpoint/2010/main" val="2841222348"/>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ecomingmore.com/"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becomingmore.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becomingmore.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becomingmore.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becomingmore.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becomingmore.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becomingmore.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becomingmore.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becomingmore.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becomingmore.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becomingmore.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becomingmore.com/"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7.xml"/><Relationship Id="rId4" Type="http://schemas.openxmlformats.org/officeDocument/2006/relationships/hyperlink" Target="http://www.becomingmore.com/" TargetMode="Externa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hyperlink" Target="http://www.becomingmore.com/" TargetMode="Externa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www.becomingmore.com/"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hyperlink" Target="http://www.becomingmore.com/" TargetMode="Externa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hyperlink" Target="http://www.becomingmore.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hyperlink" Target="http://www.becomingmore.com/" TargetMode="Externa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hyperlink" Target="http://www.becomingmore.com/"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becomingmore.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becomingmore.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3F794D0-2982-490E-88DA-93D489750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8818F83-EF34-4736-31EE-B398A48A4867}"/>
              </a:ext>
            </a:extLst>
          </p:cNvPr>
          <p:cNvPicPr>
            <a:picLocks noChangeAspect="1"/>
          </p:cNvPicPr>
          <p:nvPr/>
        </p:nvPicPr>
        <p:blipFill rotWithShape="1">
          <a:blip r:embed="rId2"/>
          <a:srcRect t="6588" b="20232"/>
          <a:stretch/>
        </p:blipFill>
        <p:spPr>
          <a:xfrm>
            <a:off x="-2" y="10"/>
            <a:ext cx="12192002" cy="4461036"/>
          </a:xfrm>
          <a:prstGeom prst="rect">
            <a:avLst/>
          </a:prstGeom>
        </p:spPr>
      </p:pic>
      <p:sp>
        <p:nvSpPr>
          <p:cNvPr id="11" name="Rectangle 10">
            <a:extLst>
              <a:ext uri="{FF2B5EF4-FFF2-40B4-BE49-F238E27FC236}">
                <a16:creationId xmlns:a16="http://schemas.microsoft.com/office/drawing/2014/main" id="{AFD24A3D-F07A-44A9-BE55-5576292E15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460827"/>
            <a:ext cx="12192003" cy="2397392"/>
          </a:xfrm>
          <a:prstGeom prst="rect">
            <a:avLst/>
          </a:prstGeom>
          <a:gradFill>
            <a:gsLst>
              <a:gs pos="8000">
                <a:schemeClr val="accent6"/>
              </a:gs>
              <a:gs pos="86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04441C9-FD2D-4031-B5C5-67478196C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038600" y="4463553"/>
            <a:ext cx="8153401" cy="2394447"/>
          </a:xfrm>
          <a:prstGeom prst="rect">
            <a:avLst/>
          </a:prstGeom>
          <a:gradFill>
            <a:gsLst>
              <a:gs pos="0">
                <a:schemeClr val="accent5">
                  <a:lumMod val="60000"/>
                  <a:lumOff val="40000"/>
                  <a:alpha val="0"/>
                </a:schemeClr>
              </a:gs>
              <a:gs pos="99000">
                <a:schemeClr val="accent2">
                  <a:alpha val="81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EBF09AEC-6E6E-418F-9974-8730F1B2B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4834054">
            <a:off x="2944145" y="2710934"/>
            <a:ext cx="3118759" cy="4639931"/>
          </a:xfrm>
          <a:custGeom>
            <a:avLst/>
            <a:gdLst>
              <a:gd name="connsiteX0" fmla="*/ 3118759 w 3118759"/>
              <a:gd name="connsiteY0" fmla="*/ 79510 h 4639931"/>
              <a:gd name="connsiteX1" fmla="*/ 1204940 w 3118759"/>
              <a:gd name="connsiteY1" fmla="*/ 4639931 h 4639931"/>
              <a:gd name="connsiteX2" fmla="*/ 1103495 w 3118759"/>
              <a:gd name="connsiteY2" fmla="*/ 4578302 h 4639931"/>
              <a:gd name="connsiteX3" fmla="*/ 0 w 3118759"/>
              <a:gd name="connsiteY3" fmla="*/ 2502877 h 4639931"/>
              <a:gd name="connsiteX4" fmla="*/ 2502877 w 3118759"/>
              <a:gd name="connsiteY4" fmla="*/ 0 h 4639931"/>
              <a:gd name="connsiteX5" fmla="*/ 3007294 w 3118759"/>
              <a:gd name="connsiteY5" fmla="*/ 50850 h 4639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8759" h="4639931">
                <a:moveTo>
                  <a:pt x="3118759" y="79510"/>
                </a:moveTo>
                <a:lnTo>
                  <a:pt x="1204940" y="4639931"/>
                </a:lnTo>
                <a:lnTo>
                  <a:pt x="1103495" y="4578302"/>
                </a:lnTo>
                <a:cubicBezTo>
                  <a:pt x="437725" y="4128517"/>
                  <a:pt x="0" y="3366815"/>
                  <a:pt x="0" y="2502877"/>
                </a:cubicBezTo>
                <a:cubicBezTo>
                  <a:pt x="0" y="1120576"/>
                  <a:pt x="1120576" y="0"/>
                  <a:pt x="2502877" y="0"/>
                </a:cubicBezTo>
                <a:cubicBezTo>
                  <a:pt x="2675665" y="0"/>
                  <a:pt x="2844363" y="17509"/>
                  <a:pt x="3007294" y="50850"/>
                </a:cubicBezTo>
                <a:close/>
              </a:path>
            </a:pathLst>
          </a:custGeom>
          <a:gradFill>
            <a:gsLst>
              <a:gs pos="0">
                <a:schemeClr val="accent6">
                  <a:alpha val="12000"/>
                </a:schemeClr>
              </a:gs>
              <a:gs pos="100000">
                <a:schemeClr val="accent6">
                  <a:lumMod val="60000"/>
                  <a:lumOff val="40000"/>
                  <a:alpha val="2000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Rectangle 16">
            <a:extLst>
              <a:ext uri="{FF2B5EF4-FFF2-40B4-BE49-F238E27FC236}">
                <a16:creationId xmlns:a16="http://schemas.microsoft.com/office/drawing/2014/main" id="{3D9D3989-3E00-4727-914E-959DFE8FAC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76701" y="4460827"/>
            <a:ext cx="8115300" cy="1945408"/>
          </a:xfrm>
          <a:prstGeom prst="rect">
            <a:avLst/>
          </a:prstGeom>
          <a:gradFill>
            <a:gsLst>
              <a:gs pos="0">
                <a:schemeClr val="accent6">
                  <a:alpha val="16000"/>
                </a:schemeClr>
              </a:gs>
              <a:gs pos="62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FD66372-F20C-2119-2815-AD92792090CF}"/>
              </a:ext>
            </a:extLst>
          </p:cNvPr>
          <p:cNvSpPr>
            <a:spLocks noGrp="1"/>
          </p:cNvSpPr>
          <p:nvPr>
            <p:ph type="ctrTitle"/>
          </p:nvPr>
        </p:nvSpPr>
        <p:spPr>
          <a:xfrm>
            <a:off x="1383807" y="4611271"/>
            <a:ext cx="9436593" cy="1171556"/>
          </a:xfrm>
        </p:spPr>
        <p:txBody>
          <a:bodyPr>
            <a:normAutofit/>
          </a:bodyPr>
          <a:lstStyle/>
          <a:p>
            <a:pPr algn="l"/>
            <a:r>
              <a:rPr lang="en-US" sz="3600" dirty="0">
                <a:solidFill>
                  <a:schemeClr val="bg1"/>
                </a:solidFill>
              </a:rPr>
              <a:t>Dating, premarital, marital Counseling</a:t>
            </a:r>
          </a:p>
        </p:txBody>
      </p:sp>
      <p:sp>
        <p:nvSpPr>
          <p:cNvPr id="3" name="Subtitle 2">
            <a:extLst>
              <a:ext uri="{FF2B5EF4-FFF2-40B4-BE49-F238E27FC236}">
                <a16:creationId xmlns:a16="http://schemas.microsoft.com/office/drawing/2014/main" id="{E44474F2-65C7-F52C-7805-D8BF984CA20E}"/>
              </a:ext>
            </a:extLst>
          </p:cNvPr>
          <p:cNvSpPr>
            <a:spLocks noGrp="1"/>
          </p:cNvSpPr>
          <p:nvPr>
            <p:ph type="subTitle" idx="1"/>
          </p:nvPr>
        </p:nvSpPr>
        <p:spPr>
          <a:xfrm>
            <a:off x="1371601" y="5970897"/>
            <a:ext cx="4371173" cy="429904"/>
          </a:xfrm>
        </p:spPr>
        <p:txBody>
          <a:bodyPr>
            <a:normAutofit/>
          </a:bodyPr>
          <a:lstStyle/>
          <a:p>
            <a:pPr algn="l"/>
            <a:r>
              <a:rPr lang="en-US" sz="1200" dirty="0">
                <a:solidFill>
                  <a:schemeClr val="bg1"/>
                </a:solidFill>
              </a:rPr>
              <a:t>Safety, pursuit, &amp; brag about</a:t>
            </a:r>
          </a:p>
        </p:txBody>
      </p:sp>
      <p:sp>
        <p:nvSpPr>
          <p:cNvPr id="5" name="Subtitle 2">
            <a:extLst>
              <a:ext uri="{FF2B5EF4-FFF2-40B4-BE49-F238E27FC236}">
                <a16:creationId xmlns:a16="http://schemas.microsoft.com/office/drawing/2014/main" id="{B7DF605B-01DC-3A19-E4E4-CEA3544B3CB5}"/>
              </a:ext>
            </a:extLst>
          </p:cNvPr>
          <p:cNvSpPr txBox="1">
            <a:spLocks/>
          </p:cNvSpPr>
          <p:nvPr/>
        </p:nvSpPr>
        <p:spPr>
          <a:xfrm>
            <a:off x="8366333" y="6285318"/>
            <a:ext cx="3640288" cy="429904"/>
          </a:xfrm>
          <a:prstGeom prst="rect">
            <a:avLst/>
          </a:prstGeom>
        </p:spPr>
        <p:txBody>
          <a:bodyPr vert="horz" lIns="0" tIns="0" rIns="0" bIns="0" rtlCol="0">
            <a:normAutofit/>
          </a:bodyPr>
          <a:lstStyle>
            <a:lvl1pPr marL="0" indent="0" algn="ctr" defTabSz="914400" rtl="0" eaLnBrk="1" latinLnBrk="0" hangingPunct="1">
              <a:lnSpc>
                <a:spcPct val="150000"/>
              </a:lnSpc>
              <a:spcBef>
                <a:spcPts val="1000"/>
              </a:spcBef>
              <a:buFont typeface="Arial" panose="020B0604020202020204" pitchFamily="34" charset="0"/>
              <a:buNone/>
              <a:defRPr sz="1600" kern="1200" cap="all" spc="600" baseline="0">
                <a:solidFill>
                  <a:schemeClr val="tx1"/>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200" dirty="0">
                <a:solidFill>
                  <a:schemeClr val="bg1"/>
                </a:solidFill>
                <a:hlinkClick r:id="rId3">
                  <a:extLst>
                    <a:ext uri="{A12FA001-AC4F-418D-AE19-62706E023703}">
                      <ahyp:hlinkClr xmlns:ahyp="http://schemas.microsoft.com/office/drawing/2018/hyperlinkcolor" val="tx"/>
                    </a:ext>
                  </a:extLst>
                </a:hlinkClick>
              </a:rPr>
              <a:t>www.becomingmore.com</a:t>
            </a:r>
            <a:endParaRPr lang="en-US" sz="1200" dirty="0">
              <a:solidFill>
                <a:schemeClr val="bg1"/>
              </a:solidFill>
            </a:endParaRPr>
          </a:p>
        </p:txBody>
      </p:sp>
    </p:spTree>
    <p:extLst>
      <p:ext uri="{BB962C8B-B14F-4D97-AF65-F5344CB8AC3E}">
        <p14:creationId xmlns:p14="http://schemas.microsoft.com/office/powerpoint/2010/main" val="4118409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11F43D9B-58D4-852F-86F2-2D9E17B8AF4F}"/>
              </a:ext>
            </a:extLst>
          </p:cNvPr>
          <p:cNvSpPr>
            <a:spLocks noGrp="1"/>
          </p:cNvSpPr>
          <p:nvPr>
            <p:ph type="title"/>
          </p:nvPr>
        </p:nvSpPr>
        <p:spPr>
          <a:xfrm>
            <a:off x="387927" y="1028701"/>
            <a:ext cx="3248863" cy="3020785"/>
          </a:xfrm>
        </p:spPr>
        <p:txBody>
          <a:bodyPr>
            <a:normAutofit/>
          </a:bodyPr>
          <a:lstStyle/>
          <a:p>
            <a:pPr algn="r"/>
            <a:r>
              <a:rPr lang="en-US" sz="2000">
                <a:solidFill>
                  <a:schemeClr val="bg1"/>
                </a:solidFill>
              </a:rPr>
              <a:t>COMMUNICATION TECHNIQUES</a:t>
            </a:r>
          </a:p>
        </p:txBody>
      </p:sp>
      <p:sp>
        <p:nvSpPr>
          <p:cNvPr id="3" name="Content Placeholder 2">
            <a:extLst>
              <a:ext uri="{FF2B5EF4-FFF2-40B4-BE49-F238E27FC236}">
                <a16:creationId xmlns:a16="http://schemas.microsoft.com/office/drawing/2014/main" id="{06C723C2-24C7-0130-6349-8B5D68DBA43D}"/>
              </a:ext>
            </a:extLst>
          </p:cNvPr>
          <p:cNvSpPr>
            <a:spLocks noGrp="1"/>
          </p:cNvSpPr>
          <p:nvPr>
            <p:ph idx="1"/>
          </p:nvPr>
        </p:nvSpPr>
        <p:spPr>
          <a:xfrm>
            <a:off x="4777409" y="461319"/>
            <a:ext cx="7026664" cy="5410845"/>
          </a:xfrm>
        </p:spPr>
        <p:txBody>
          <a:bodyPr>
            <a:normAutofit/>
          </a:bodyPr>
          <a:lstStyle/>
          <a:p>
            <a:pPr marL="0" marR="0" indent="0">
              <a:lnSpc>
                <a:spcPct val="100000"/>
              </a:lnSpc>
              <a:spcBef>
                <a:spcPts val="1200"/>
              </a:spcBef>
              <a:spcAft>
                <a:spcPts val="0"/>
              </a:spcAft>
              <a:buNone/>
            </a:pPr>
            <a:r>
              <a:rPr lang="en-US" sz="1800" b="1" u="sng"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ARE WE GOOD?</a:t>
            </a: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 </a:t>
            </a:r>
          </a:p>
          <a:p>
            <a:pPr>
              <a:lnSpc>
                <a:spcPct val="100000"/>
              </a:lnSpc>
              <a:spcBef>
                <a:spcPts val="1200"/>
              </a:spcBef>
            </a:pP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When there isn’t an issue or offense per se, but a “feeling in the air” where one is wondering if something bothering their partner.</a:t>
            </a:r>
          </a:p>
          <a:p>
            <a:pPr>
              <a:lnSpc>
                <a:spcPct val="100000"/>
              </a:lnSpc>
              <a:spcBef>
                <a:spcPts val="1200"/>
              </a:spcBef>
            </a:pPr>
            <a:r>
              <a:rPr lang="en-US" sz="1800" dirty="0">
                <a:solidFill>
                  <a:srgbClr val="444444"/>
                </a:solidFill>
                <a:latin typeface="Calibri" panose="020F0502020204030204" pitchFamily="34" charset="0"/>
                <a:ea typeface="Times New Roman" panose="02020603050405020304" pitchFamily="18" charset="0"/>
                <a:cs typeface="Calibri" panose="020F0502020204030204" pitchFamily="34" charset="0"/>
              </a:rPr>
              <a:t>Our hearts are pure, but our usual technique to address it is </a:t>
            </a: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to say or ask, “Are you mad a me?” or  “What’s your problem?” and my favorite one said by a husband, “Are you in a mood?” Even though we try and be sensitive, we end up making our partner upset when they weren’t to begin with.</a:t>
            </a:r>
          </a:p>
          <a:p>
            <a:pPr>
              <a:lnSpc>
                <a:spcPct val="100000"/>
              </a:lnSpc>
              <a:spcBef>
                <a:spcPts val="1200"/>
              </a:spcBef>
            </a:pPr>
            <a:r>
              <a:rPr lang="en-US" sz="1800" dirty="0">
                <a:solidFill>
                  <a:srgbClr val="444444"/>
                </a:solidFill>
                <a:latin typeface="Calibri" panose="020F0502020204030204" pitchFamily="34" charset="0"/>
                <a:ea typeface="Times New Roman" panose="02020603050405020304" pitchFamily="18" charset="0"/>
                <a:cs typeface="Calibri" panose="020F0502020204030204" pitchFamily="34" charset="0"/>
              </a:rPr>
              <a:t>T</a:t>
            </a: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he best thing is to simply ask, “Are we good?” 99% of the time it will be, “Yeah, we are good! I’m just thinking about something.” My wife and I have used this countless times and it is very effective. </a:t>
            </a:r>
            <a:endParaRPr lang="en-US" sz="1700" dirty="0"/>
          </a:p>
        </p:txBody>
      </p:sp>
      <p:sp>
        <p:nvSpPr>
          <p:cNvPr id="4" name="Subtitle 2">
            <a:extLst>
              <a:ext uri="{FF2B5EF4-FFF2-40B4-BE49-F238E27FC236}">
                <a16:creationId xmlns:a16="http://schemas.microsoft.com/office/drawing/2014/main" id="{13551F0C-7A63-5DED-DF28-C66142583D6D}"/>
              </a:ext>
            </a:extLst>
          </p:cNvPr>
          <p:cNvSpPr txBox="1">
            <a:spLocks/>
          </p:cNvSpPr>
          <p:nvPr/>
        </p:nvSpPr>
        <p:spPr>
          <a:xfrm>
            <a:off x="8366333" y="6413506"/>
            <a:ext cx="3640288" cy="354764"/>
          </a:xfrm>
          <a:prstGeom prst="rect">
            <a:avLst/>
          </a:prstGeom>
        </p:spPr>
        <p:txBody>
          <a:bodyPr vert="horz" lIns="0" tIns="0" rIns="0" bIns="0" rtlCol="0">
            <a:normAutofit/>
          </a:bodyPr>
          <a:lstStyle>
            <a:lvl1pPr marL="0" indent="0" algn="ctr" defTabSz="914400" rtl="0" eaLnBrk="1" latinLnBrk="0" hangingPunct="1">
              <a:lnSpc>
                <a:spcPct val="150000"/>
              </a:lnSpc>
              <a:spcBef>
                <a:spcPts val="1000"/>
              </a:spcBef>
              <a:buFont typeface="Arial" panose="020B0604020202020204" pitchFamily="34" charset="0"/>
              <a:buNone/>
              <a:defRPr sz="1600" kern="1200" cap="all" spc="600" baseline="0">
                <a:solidFill>
                  <a:schemeClr val="tx1"/>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200" dirty="0">
                <a:solidFill>
                  <a:schemeClr val="bg1"/>
                </a:solidFill>
                <a:hlinkClick r:id="rId2"/>
              </a:rPr>
              <a:t>www.becomingmore.com</a:t>
            </a:r>
            <a:endParaRPr lang="en-US" sz="1200" dirty="0">
              <a:solidFill>
                <a:schemeClr val="bg1"/>
              </a:solidFill>
            </a:endParaRPr>
          </a:p>
        </p:txBody>
      </p:sp>
    </p:spTree>
    <p:extLst>
      <p:ext uri="{BB962C8B-B14F-4D97-AF65-F5344CB8AC3E}">
        <p14:creationId xmlns:p14="http://schemas.microsoft.com/office/powerpoint/2010/main" val="1295836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11F43D9B-58D4-852F-86F2-2D9E17B8AF4F}"/>
              </a:ext>
            </a:extLst>
          </p:cNvPr>
          <p:cNvSpPr>
            <a:spLocks noGrp="1"/>
          </p:cNvSpPr>
          <p:nvPr>
            <p:ph type="title"/>
          </p:nvPr>
        </p:nvSpPr>
        <p:spPr>
          <a:xfrm>
            <a:off x="387927" y="1028701"/>
            <a:ext cx="3248863" cy="3020785"/>
          </a:xfrm>
        </p:spPr>
        <p:txBody>
          <a:bodyPr>
            <a:normAutofit/>
          </a:bodyPr>
          <a:lstStyle/>
          <a:p>
            <a:pPr algn="r"/>
            <a:r>
              <a:rPr lang="en-US" sz="2000">
                <a:solidFill>
                  <a:schemeClr val="bg1"/>
                </a:solidFill>
              </a:rPr>
              <a:t>COMMUNICATION TECHNIQUES</a:t>
            </a:r>
          </a:p>
        </p:txBody>
      </p:sp>
      <p:sp>
        <p:nvSpPr>
          <p:cNvPr id="3" name="Content Placeholder 2">
            <a:extLst>
              <a:ext uri="{FF2B5EF4-FFF2-40B4-BE49-F238E27FC236}">
                <a16:creationId xmlns:a16="http://schemas.microsoft.com/office/drawing/2014/main" id="{06C723C2-24C7-0130-6349-8B5D68DBA43D}"/>
              </a:ext>
            </a:extLst>
          </p:cNvPr>
          <p:cNvSpPr>
            <a:spLocks noGrp="1"/>
          </p:cNvSpPr>
          <p:nvPr>
            <p:ph idx="1"/>
          </p:nvPr>
        </p:nvSpPr>
        <p:spPr>
          <a:xfrm>
            <a:off x="4777409" y="543697"/>
            <a:ext cx="6837942" cy="5328467"/>
          </a:xfrm>
        </p:spPr>
        <p:txBody>
          <a:bodyPr>
            <a:normAutofit fontScale="92500"/>
          </a:bodyPr>
          <a:lstStyle/>
          <a:p>
            <a:pPr marL="0" marR="0" indent="0">
              <a:lnSpc>
                <a:spcPct val="110000"/>
              </a:lnSpc>
              <a:spcBef>
                <a:spcPts val="1200"/>
              </a:spcBef>
              <a:spcAft>
                <a:spcPts val="0"/>
              </a:spcAft>
              <a:buNone/>
            </a:pPr>
            <a:r>
              <a:rPr lang="en-US" sz="1800" b="1" u="sng"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5 MINUTE RETRACT</a:t>
            </a: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 </a:t>
            </a:r>
          </a:p>
          <a:p>
            <a:pPr>
              <a:lnSpc>
                <a:spcPct val="110000"/>
              </a:lnSpc>
              <a:spcBef>
                <a:spcPts val="1200"/>
              </a:spcBef>
            </a:pP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This is used the “day after” the two of you have had a really bad fight and you both have said some very hurtful words. Examples are, “I wish I would have never married you!” or “You are such a _____!”</a:t>
            </a:r>
          </a:p>
          <a:p>
            <a:pPr>
              <a:lnSpc>
                <a:spcPct val="110000"/>
              </a:lnSpc>
              <a:spcBef>
                <a:spcPts val="1200"/>
              </a:spcBef>
            </a:pP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What I have found is that there may be 10-15 hurtful things said, but there are only two or three things said that still “stick” like arrows in our side.</a:t>
            </a:r>
          </a:p>
          <a:p>
            <a:pPr>
              <a:lnSpc>
                <a:spcPct val="110000"/>
              </a:lnSpc>
              <a:spcBef>
                <a:spcPts val="1200"/>
              </a:spcBef>
            </a:pP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Even though we know what they said to us is either not true or we know they didn’t truly mean it, I have found that it still will hurt days, weeks, even years later. </a:t>
            </a:r>
            <a:r>
              <a:rPr lang="en-US" sz="1800" dirty="0">
                <a:solidFill>
                  <a:srgbClr val="444444"/>
                </a:solidFill>
                <a:latin typeface="Calibri" panose="020F0502020204030204" pitchFamily="34" charset="0"/>
                <a:ea typeface="Times New Roman" panose="02020603050405020304" pitchFamily="18" charset="0"/>
                <a:cs typeface="Calibri" panose="020F0502020204030204" pitchFamily="34" charset="0"/>
              </a:rPr>
              <a:t>There is a proverb that states that life and death are in the power of the tongue. As we spoke death to our partner, we have to retract it and speak life.</a:t>
            </a:r>
          </a:p>
          <a:p>
            <a:pPr>
              <a:lnSpc>
                <a:spcPct val="110000"/>
              </a:lnSpc>
              <a:spcBef>
                <a:spcPts val="1200"/>
              </a:spcBef>
            </a:pP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Following the “ladies first” principle, let her go first.  Simply say, “Would you please retract when you said (or when you called me)…” The reply is simply “Yes. I absolutely retract that. I didn’t mean it and wish I wouldn’t have said it. Will you please forgive me?”</a:t>
            </a:r>
          </a:p>
          <a:p>
            <a:pPr>
              <a:lnSpc>
                <a:spcPct val="110000"/>
              </a:lnSpc>
              <a:spcBef>
                <a:spcPts val="1200"/>
              </a:spcBef>
            </a:pPr>
            <a:r>
              <a:rPr lang="en-US" sz="1800" dirty="0">
                <a:solidFill>
                  <a:srgbClr val="444444"/>
                </a:solidFill>
                <a:latin typeface="Calibri" panose="020F0502020204030204" pitchFamily="34" charset="0"/>
                <a:ea typeface="Calibri" panose="020F0502020204030204" pitchFamily="34" charset="0"/>
                <a:cs typeface="Calibri" panose="020F0502020204030204" pitchFamily="34" charset="0"/>
              </a:rPr>
              <a:t>Take turns until all is “cleaned”. </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ubtitle 2">
            <a:extLst>
              <a:ext uri="{FF2B5EF4-FFF2-40B4-BE49-F238E27FC236}">
                <a16:creationId xmlns:a16="http://schemas.microsoft.com/office/drawing/2014/main" id="{B88896DE-9D04-9136-8883-47BB8CADBB22}"/>
              </a:ext>
            </a:extLst>
          </p:cNvPr>
          <p:cNvSpPr txBox="1">
            <a:spLocks/>
          </p:cNvSpPr>
          <p:nvPr/>
        </p:nvSpPr>
        <p:spPr>
          <a:xfrm>
            <a:off x="8366333" y="6413506"/>
            <a:ext cx="3640288" cy="354764"/>
          </a:xfrm>
          <a:prstGeom prst="rect">
            <a:avLst/>
          </a:prstGeom>
        </p:spPr>
        <p:txBody>
          <a:bodyPr vert="horz" lIns="0" tIns="0" rIns="0" bIns="0" rtlCol="0">
            <a:normAutofit/>
          </a:bodyPr>
          <a:lstStyle>
            <a:lvl1pPr marL="0" indent="0" algn="ctr" defTabSz="914400" rtl="0" eaLnBrk="1" latinLnBrk="0" hangingPunct="1">
              <a:lnSpc>
                <a:spcPct val="150000"/>
              </a:lnSpc>
              <a:spcBef>
                <a:spcPts val="1000"/>
              </a:spcBef>
              <a:buFont typeface="Arial" panose="020B0604020202020204" pitchFamily="34" charset="0"/>
              <a:buNone/>
              <a:defRPr sz="1600" kern="1200" cap="all" spc="600" baseline="0">
                <a:solidFill>
                  <a:schemeClr val="tx1"/>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200" dirty="0">
                <a:solidFill>
                  <a:schemeClr val="bg1"/>
                </a:solidFill>
                <a:hlinkClick r:id="rId2"/>
              </a:rPr>
              <a:t>www.becomingmore.com</a:t>
            </a:r>
            <a:endParaRPr lang="en-US" sz="1200" dirty="0">
              <a:solidFill>
                <a:schemeClr val="bg1"/>
              </a:solidFill>
            </a:endParaRPr>
          </a:p>
        </p:txBody>
      </p:sp>
    </p:spTree>
    <p:extLst>
      <p:ext uri="{BB962C8B-B14F-4D97-AF65-F5344CB8AC3E}">
        <p14:creationId xmlns:p14="http://schemas.microsoft.com/office/powerpoint/2010/main" val="1357813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11F43D9B-58D4-852F-86F2-2D9E17B8AF4F}"/>
              </a:ext>
            </a:extLst>
          </p:cNvPr>
          <p:cNvSpPr>
            <a:spLocks noGrp="1"/>
          </p:cNvSpPr>
          <p:nvPr>
            <p:ph type="title"/>
          </p:nvPr>
        </p:nvSpPr>
        <p:spPr>
          <a:xfrm>
            <a:off x="387927" y="1028701"/>
            <a:ext cx="3248863" cy="3020785"/>
          </a:xfrm>
        </p:spPr>
        <p:txBody>
          <a:bodyPr>
            <a:normAutofit/>
          </a:bodyPr>
          <a:lstStyle/>
          <a:p>
            <a:pPr algn="r"/>
            <a:r>
              <a:rPr lang="en-US" sz="2000">
                <a:solidFill>
                  <a:schemeClr val="bg1"/>
                </a:solidFill>
              </a:rPr>
              <a:t>COMMUNICATION TECHNIQUES</a:t>
            </a:r>
          </a:p>
        </p:txBody>
      </p:sp>
      <p:sp>
        <p:nvSpPr>
          <p:cNvPr id="3" name="Content Placeholder 2">
            <a:extLst>
              <a:ext uri="{FF2B5EF4-FFF2-40B4-BE49-F238E27FC236}">
                <a16:creationId xmlns:a16="http://schemas.microsoft.com/office/drawing/2014/main" id="{06C723C2-24C7-0130-6349-8B5D68DBA43D}"/>
              </a:ext>
            </a:extLst>
          </p:cNvPr>
          <p:cNvSpPr>
            <a:spLocks noGrp="1"/>
          </p:cNvSpPr>
          <p:nvPr>
            <p:ph idx="1"/>
          </p:nvPr>
        </p:nvSpPr>
        <p:spPr>
          <a:xfrm>
            <a:off x="4777408" y="477795"/>
            <a:ext cx="6887370" cy="5939481"/>
          </a:xfrm>
        </p:spPr>
        <p:txBody>
          <a:bodyPr>
            <a:normAutofit/>
          </a:bodyPr>
          <a:lstStyle/>
          <a:p>
            <a:pPr marL="0" marR="0" indent="0">
              <a:lnSpc>
                <a:spcPct val="100000"/>
              </a:lnSpc>
              <a:spcBef>
                <a:spcPts val="1200"/>
              </a:spcBef>
              <a:spcAft>
                <a:spcPts val="0"/>
              </a:spcAft>
              <a:buNone/>
            </a:pPr>
            <a:r>
              <a:rPr lang="en-US" sz="1800" b="1" u="sng"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INSTANT CLARIFICATION</a:t>
            </a:r>
            <a:endParaRPr lang="en-US" sz="1800" dirty="0">
              <a:solidFill>
                <a:srgbClr val="444444"/>
              </a:solidFill>
              <a:latin typeface="Calibri" panose="020F0502020204030204" pitchFamily="34" charset="0"/>
              <a:ea typeface="Times New Roman" panose="02020603050405020304" pitchFamily="18" charset="0"/>
              <a:cs typeface="Calibri" panose="020F0502020204030204" pitchFamily="34" charset="0"/>
            </a:endParaRPr>
          </a:p>
          <a:p>
            <a:pPr>
              <a:lnSpc>
                <a:spcPct val="100000"/>
              </a:lnSpc>
              <a:spcBef>
                <a:spcPts val="1200"/>
              </a:spcBef>
            </a:pPr>
            <a:r>
              <a:rPr lang="en-US" sz="1800" dirty="0">
                <a:solidFill>
                  <a:srgbClr val="444444"/>
                </a:solidFill>
                <a:latin typeface="Calibri" panose="020F0502020204030204" pitchFamily="34" charset="0"/>
                <a:ea typeface="Times New Roman" panose="02020603050405020304" pitchFamily="18" charset="0"/>
                <a:cs typeface="Calibri" panose="020F0502020204030204" pitchFamily="34" charset="0"/>
              </a:rPr>
              <a:t>This technique is the one that absolutely needs to be used the most by couples but is the hardest to use because of the emotions experienced. You know to use this technique when you feel your “</a:t>
            </a: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furnace kick on”. </a:t>
            </a:r>
          </a:p>
          <a:p>
            <a:pPr>
              <a:lnSpc>
                <a:spcPct val="100000"/>
              </a:lnSpc>
              <a:spcBef>
                <a:spcPts val="1200"/>
              </a:spcBef>
            </a:pP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It assumes 1) we want each other to be safe (even when we don’t feel it), and 2)</a:t>
            </a:r>
            <a:r>
              <a:rPr lang="en-US" sz="1800" dirty="0">
                <a:latin typeface="Calibri" panose="020F0502020204030204" pitchFamily="34" charset="0"/>
                <a:ea typeface="Times New Roman" panose="02020603050405020304" pitchFamily="18" charset="0"/>
                <a:cs typeface="Arial" panose="020B0604020202020204" pitchFamily="34" charset="0"/>
              </a:rPr>
              <a:t> </a:t>
            </a: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99.9% of arguments are a result of a misunderstanding. </a:t>
            </a:r>
            <a:endParaRPr lang="en-US" sz="1800" dirty="0">
              <a:latin typeface="Calibri" panose="020F0502020204030204" pitchFamily="34" charset="0"/>
              <a:ea typeface="Times New Roman" panose="02020603050405020304" pitchFamily="18" charset="0"/>
              <a:cs typeface="Arial" panose="020B0604020202020204" pitchFamily="34" charset="0"/>
            </a:endParaRPr>
          </a:p>
          <a:p>
            <a:pPr>
              <a:lnSpc>
                <a:spcPct val="100000"/>
              </a:lnSpc>
              <a:spcBef>
                <a:spcPts val="1200"/>
              </a:spcBef>
            </a:pP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It is not the words they used per se, but how your partner “comes across”. </a:t>
            </a:r>
            <a:r>
              <a:rPr lang="en-US" sz="1800" dirty="0">
                <a:solidFill>
                  <a:srgbClr val="444444"/>
                </a:solidFill>
                <a:latin typeface="Calibri" panose="020F0502020204030204" pitchFamily="34" charset="0"/>
                <a:ea typeface="Times New Roman" panose="02020603050405020304" pitchFamily="18" charset="0"/>
                <a:cs typeface="Calibri" panose="020F0502020204030204" pitchFamily="34" charset="0"/>
              </a:rPr>
              <a:t>We often deny how we come across, like we often deny what we are accused of saying. However, we all know there is no winning a “he said/she said” argument, and there is no way to prove how we did or didn’t come across. </a:t>
            </a:r>
            <a:endPar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00000"/>
              </a:lnSpc>
              <a:spcBef>
                <a:spcPts val="1200"/>
              </a:spcBef>
            </a:pPr>
            <a:r>
              <a:rPr lang="en-US" sz="1800" dirty="0">
                <a:solidFill>
                  <a:srgbClr val="444444"/>
                </a:solidFill>
                <a:latin typeface="Calibri" panose="020F0502020204030204" pitchFamily="34" charset="0"/>
                <a:ea typeface="Times New Roman" panose="02020603050405020304" pitchFamily="18" charset="0"/>
                <a:cs typeface="Calibri" panose="020F0502020204030204" pitchFamily="34" charset="0"/>
              </a:rPr>
              <a:t>When we get triggered, say </a:t>
            </a: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"This is how I am receiving you right now."  Your partner simply responds with, “If I’m coming across that way, I don’t mean to, I’m sorry.” It allows the offense to stop, the misunderstandin</a:t>
            </a:r>
            <a:r>
              <a:rPr lang="en-US" sz="1800" dirty="0">
                <a:solidFill>
                  <a:srgbClr val="444444"/>
                </a:solidFill>
                <a:latin typeface="Calibri" panose="020F0502020204030204" pitchFamily="34" charset="0"/>
                <a:ea typeface="Times New Roman" panose="02020603050405020304" pitchFamily="18" charset="0"/>
                <a:cs typeface="Calibri" panose="020F0502020204030204" pitchFamily="34" charset="0"/>
              </a:rPr>
              <a:t>g to get cleared up so it doesn’t escalate.</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ubtitle 2">
            <a:extLst>
              <a:ext uri="{FF2B5EF4-FFF2-40B4-BE49-F238E27FC236}">
                <a16:creationId xmlns:a16="http://schemas.microsoft.com/office/drawing/2014/main" id="{2AB4C893-2967-3E48-6B30-29C15B6DBB6D}"/>
              </a:ext>
            </a:extLst>
          </p:cNvPr>
          <p:cNvSpPr txBox="1">
            <a:spLocks/>
          </p:cNvSpPr>
          <p:nvPr/>
        </p:nvSpPr>
        <p:spPr>
          <a:xfrm>
            <a:off x="8366333" y="6413506"/>
            <a:ext cx="3640288" cy="354764"/>
          </a:xfrm>
          <a:prstGeom prst="rect">
            <a:avLst/>
          </a:prstGeom>
        </p:spPr>
        <p:txBody>
          <a:bodyPr vert="horz" lIns="0" tIns="0" rIns="0" bIns="0" rtlCol="0">
            <a:normAutofit/>
          </a:bodyPr>
          <a:lstStyle>
            <a:lvl1pPr marL="0" indent="0" algn="ctr" defTabSz="914400" rtl="0" eaLnBrk="1" latinLnBrk="0" hangingPunct="1">
              <a:lnSpc>
                <a:spcPct val="150000"/>
              </a:lnSpc>
              <a:spcBef>
                <a:spcPts val="1000"/>
              </a:spcBef>
              <a:buFont typeface="Arial" panose="020B0604020202020204" pitchFamily="34" charset="0"/>
              <a:buNone/>
              <a:defRPr sz="1600" kern="1200" cap="all" spc="600" baseline="0">
                <a:solidFill>
                  <a:schemeClr val="tx1"/>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200" dirty="0">
                <a:solidFill>
                  <a:schemeClr val="bg1"/>
                </a:solidFill>
                <a:hlinkClick r:id="rId2"/>
              </a:rPr>
              <a:t>www.becomingmore.com</a:t>
            </a:r>
            <a:endParaRPr lang="en-US" sz="1200" dirty="0">
              <a:solidFill>
                <a:schemeClr val="bg1"/>
              </a:solidFill>
            </a:endParaRPr>
          </a:p>
        </p:txBody>
      </p:sp>
    </p:spTree>
    <p:extLst>
      <p:ext uri="{BB962C8B-B14F-4D97-AF65-F5344CB8AC3E}">
        <p14:creationId xmlns:p14="http://schemas.microsoft.com/office/powerpoint/2010/main" val="34980886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11F43D9B-58D4-852F-86F2-2D9E17B8AF4F}"/>
              </a:ext>
            </a:extLst>
          </p:cNvPr>
          <p:cNvSpPr>
            <a:spLocks noGrp="1"/>
          </p:cNvSpPr>
          <p:nvPr>
            <p:ph type="title"/>
          </p:nvPr>
        </p:nvSpPr>
        <p:spPr>
          <a:xfrm>
            <a:off x="387927" y="1028701"/>
            <a:ext cx="3248863" cy="3020785"/>
          </a:xfrm>
        </p:spPr>
        <p:txBody>
          <a:bodyPr>
            <a:normAutofit/>
          </a:bodyPr>
          <a:lstStyle/>
          <a:p>
            <a:pPr algn="r"/>
            <a:r>
              <a:rPr lang="en-US" sz="2000">
                <a:solidFill>
                  <a:schemeClr val="bg1"/>
                </a:solidFill>
              </a:rPr>
              <a:t>COMMUNICATION TECHNIQUES</a:t>
            </a:r>
          </a:p>
        </p:txBody>
      </p:sp>
      <p:sp>
        <p:nvSpPr>
          <p:cNvPr id="3" name="Content Placeholder 2">
            <a:extLst>
              <a:ext uri="{FF2B5EF4-FFF2-40B4-BE49-F238E27FC236}">
                <a16:creationId xmlns:a16="http://schemas.microsoft.com/office/drawing/2014/main" id="{06C723C2-24C7-0130-6349-8B5D68DBA43D}"/>
              </a:ext>
            </a:extLst>
          </p:cNvPr>
          <p:cNvSpPr>
            <a:spLocks noGrp="1"/>
          </p:cNvSpPr>
          <p:nvPr>
            <p:ph idx="1"/>
          </p:nvPr>
        </p:nvSpPr>
        <p:spPr>
          <a:xfrm>
            <a:off x="4777408" y="477795"/>
            <a:ext cx="6887370" cy="5939481"/>
          </a:xfrm>
        </p:spPr>
        <p:txBody>
          <a:bodyPr>
            <a:normAutofit/>
          </a:bodyPr>
          <a:lstStyle/>
          <a:p>
            <a:pPr marL="0" marR="0" indent="0">
              <a:spcBef>
                <a:spcPts val="0"/>
              </a:spcBef>
              <a:spcAft>
                <a:spcPts val="0"/>
              </a:spcAft>
              <a:buNone/>
            </a:pPr>
            <a:r>
              <a:rPr lang="en-US" sz="1800" b="1" u="sng"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INSTANT VALIDATION</a:t>
            </a:r>
            <a:endPar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endParaRPr>
          </a:p>
          <a:p>
            <a:pPr>
              <a:spcBef>
                <a:spcPts val="0"/>
              </a:spcBef>
            </a:pP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When </a:t>
            </a:r>
            <a:r>
              <a:rPr lang="en-US" sz="1800" dirty="0">
                <a:solidFill>
                  <a:srgbClr val="444444"/>
                </a:solidFill>
                <a:latin typeface="Calibri" panose="020F0502020204030204" pitchFamily="34" charset="0"/>
                <a:ea typeface="Times New Roman" panose="02020603050405020304" pitchFamily="18" charset="0"/>
                <a:cs typeface="Calibri" panose="020F0502020204030204" pitchFamily="34" charset="0"/>
              </a:rPr>
              <a:t>we are confronted by our partner for something we did or didn’t do, we often get defensive, and then we obviously escalate because the person won’t own it. </a:t>
            </a:r>
          </a:p>
          <a:p>
            <a:pPr>
              <a:spcBef>
                <a:spcPts val="0"/>
              </a:spcBef>
            </a:pP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We also may escalate because we believe we are making a very valid point, but our partner won’t acknowledge it to be true</a:t>
            </a:r>
            <a:r>
              <a:rPr lang="en-US" sz="1800" dirty="0">
                <a:solidFill>
                  <a:srgbClr val="444444"/>
                </a:solidFill>
                <a:latin typeface="Calibri" panose="020F0502020204030204" pitchFamily="34" charset="0"/>
                <a:ea typeface="Times New Roman" panose="02020603050405020304" pitchFamily="18" charset="0"/>
                <a:cs typeface="Calibri" panose="020F0502020204030204" pitchFamily="34" charset="0"/>
              </a:rPr>
              <a:t>. </a:t>
            </a:r>
          </a:p>
          <a:p>
            <a:pPr>
              <a:spcBef>
                <a:spcPts val="0"/>
              </a:spcBef>
            </a:pPr>
            <a:r>
              <a:rPr lang="en-US" sz="1800" dirty="0">
                <a:solidFill>
                  <a:srgbClr val="444444"/>
                </a:solidFill>
                <a:latin typeface="Calibri" panose="020F0502020204030204" pitchFamily="34" charset="0"/>
                <a:ea typeface="Times New Roman" panose="02020603050405020304" pitchFamily="18" charset="0"/>
                <a:cs typeface="Calibri" panose="020F0502020204030204" pitchFamily="34" charset="0"/>
              </a:rPr>
              <a:t>A common thing we all do is say, “The only reason I did that is because you….” Which means we are literally trying to validate our poor response because they did something wrong. Does that ever work? </a:t>
            </a:r>
            <a:endPar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endParaRPr>
          </a:p>
          <a:p>
            <a:pPr>
              <a:spcBef>
                <a:spcPts val="0"/>
              </a:spcBef>
            </a:pP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To keep this from happening, simply say "You are absolutely right in that.... I have no argument or defense against that, what you are saying is absolutely true. I own it.”</a:t>
            </a:r>
            <a:endParaRPr lang="en-US" sz="1800" dirty="0">
              <a:latin typeface="Calibri" panose="020F0502020204030204" pitchFamily="34" charset="0"/>
              <a:ea typeface="Times New Roman" panose="02020603050405020304" pitchFamily="18" charset="0"/>
              <a:cs typeface="Arial" panose="020B0604020202020204" pitchFamily="34" charset="0"/>
            </a:endParaRPr>
          </a:p>
          <a:p>
            <a:pPr>
              <a:spcBef>
                <a:spcPts val="0"/>
              </a:spcBef>
            </a:pP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A powerful instant validation I give to Christian couples is to take turns saying to one another, “Regardless of what you did or said, Jesus would </a:t>
            </a:r>
            <a:r>
              <a:rPr lang="en-US" sz="1800" i="1"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never</a:t>
            </a: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 have responded to you the way I did when I _________.” Take turns owning the fact that you should have never responded that way. It empties the anger tank and quickly heals your relationship. </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ubtitle 2">
            <a:extLst>
              <a:ext uri="{FF2B5EF4-FFF2-40B4-BE49-F238E27FC236}">
                <a16:creationId xmlns:a16="http://schemas.microsoft.com/office/drawing/2014/main" id="{85325745-49E0-2BC8-F343-C84EE0614CA2}"/>
              </a:ext>
            </a:extLst>
          </p:cNvPr>
          <p:cNvSpPr txBox="1">
            <a:spLocks/>
          </p:cNvSpPr>
          <p:nvPr/>
        </p:nvSpPr>
        <p:spPr>
          <a:xfrm>
            <a:off x="8366333" y="6413506"/>
            <a:ext cx="3640288" cy="354764"/>
          </a:xfrm>
          <a:prstGeom prst="rect">
            <a:avLst/>
          </a:prstGeom>
        </p:spPr>
        <p:txBody>
          <a:bodyPr vert="horz" lIns="0" tIns="0" rIns="0" bIns="0" rtlCol="0">
            <a:normAutofit/>
          </a:bodyPr>
          <a:lstStyle>
            <a:lvl1pPr marL="0" indent="0" algn="ctr" defTabSz="914400" rtl="0" eaLnBrk="1" latinLnBrk="0" hangingPunct="1">
              <a:lnSpc>
                <a:spcPct val="150000"/>
              </a:lnSpc>
              <a:spcBef>
                <a:spcPts val="1000"/>
              </a:spcBef>
              <a:buFont typeface="Arial" panose="020B0604020202020204" pitchFamily="34" charset="0"/>
              <a:buNone/>
              <a:defRPr sz="1600" kern="1200" cap="all" spc="600" baseline="0">
                <a:solidFill>
                  <a:schemeClr val="tx1"/>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200" dirty="0">
                <a:solidFill>
                  <a:schemeClr val="bg1"/>
                </a:solidFill>
                <a:hlinkClick r:id="rId2"/>
              </a:rPr>
              <a:t>www.becomingmore.com</a:t>
            </a:r>
            <a:endParaRPr lang="en-US" sz="1200" dirty="0">
              <a:solidFill>
                <a:schemeClr val="bg1"/>
              </a:solidFill>
            </a:endParaRPr>
          </a:p>
        </p:txBody>
      </p:sp>
    </p:spTree>
    <p:extLst>
      <p:ext uri="{BB962C8B-B14F-4D97-AF65-F5344CB8AC3E}">
        <p14:creationId xmlns:p14="http://schemas.microsoft.com/office/powerpoint/2010/main" val="1125697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11F43D9B-58D4-852F-86F2-2D9E17B8AF4F}"/>
              </a:ext>
            </a:extLst>
          </p:cNvPr>
          <p:cNvSpPr>
            <a:spLocks noGrp="1"/>
          </p:cNvSpPr>
          <p:nvPr>
            <p:ph type="title"/>
          </p:nvPr>
        </p:nvSpPr>
        <p:spPr>
          <a:xfrm>
            <a:off x="387927" y="1028701"/>
            <a:ext cx="3248863" cy="3020785"/>
          </a:xfrm>
        </p:spPr>
        <p:txBody>
          <a:bodyPr>
            <a:normAutofit/>
          </a:bodyPr>
          <a:lstStyle/>
          <a:p>
            <a:pPr algn="r"/>
            <a:r>
              <a:rPr lang="en-US" sz="2000">
                <a:solidFill>
                  <a:schemeClr val="bg1"/>
                </a:solidFill>
              </a:rPr>
              <a:t>COMMUNICATION TECHNIQUES</a:t>
            </a:r>
          </a:p>
        </p:txBody>
      </p:sp>
      <p:sp>
        <p:nvSpPr>
          <p:cNvPr id="3" name="Content Placeholder 2">
            <a:extLst>
              <a:ext uri="{FF2B5EF4-FFF2-40B4-BE49-F238E27FC236}">
                <a16:creationId xmlns:a16="http://schemas.microsoft.com/office/drawing/2014/main" id="{06C723C2-24C7-0130-6349-8B5D68DBA43D}"/>
              </a:ext>
            </a:extLst>
          </p:cNvPr>
          <p:cNvSpPr>
            <a:spLocks noGrp="1"/>
          </p:cNvSpPr>
          <p:nvPr>
            <p:ph idx="1"/>
          </p:nvPr>
        </p:nvSpPr>
        <p:spPr>
          <a:xfrm>
            <a:off x="4777408" y="477795"/>
            <a:ext cx="6887370" cy="5939481"/>
          </a:xfrm>
        </p:spPr>
        <p:txBody>
          <a:bodyPr>
            <a:normAutofit/>
          </a:bodyPr>
          <a:lstStyle/>
          <a:p>
            <a:pPr marL="0" marR="0" indent="0">
              <a:spcBef>
                <a:spcPts val="0"/>
              </a:spcBef>
              <a:spcAft>
                <a:spcPts val="0"/>
              </a:spcAft>
              <a:buNone/>
            </a:pPr>
            <a:r>
              <a:rPr lang="en-US" sz="1800" b="1" u="sng" dirty="0">
                <a:solidFill>
                  <a:srgbClr val="444444"/>
                </a:solidFill>
                <a:latin typeface="Calibri" panose="020F0502020204030204" pitchFamily="34" charset="0"/>
                <a:ea typeface="Times New Roman" panose="02020603050405020304" pitchFamily="18" charset="0"/>
                <a:cs typeface="Calibri" panose="020F0502020204030204" pitchFamily="34" charset="0"/>
              </a:rPr>
              <a:t>MANIPULATION</a:t>
            </a:r>
          </a:p>
          <a:p>
            <a:pPr marL="0" marR="0" indent="0">
              <a:spcBef>
                <a:spcPts val="0"/>
              </a:spcBef>
              <a:spcAft>
                <a:spcPts val="0"/>
              </a:spcAft>
              <a:buNone/>
            </a:pP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Definition of manipulation: intentional lying/misleading spouse.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Where it comes from: The reason why my response was so childish and horrible is because your response was so childish and horrible. This “comes across” as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mj-lt"/>
              <a:buAutoNum type="arabicPeriod"/>
            </a:pP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Not owning it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mj-lt"/>
              <a:buAutoNum type="arabicPeriod"/>
            </a:pP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Turning it back on them (manipulating / gas lighting)</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Keep the topics separate. Don’t bring up their failure as an immediate response to them stating your failure.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Practice Instant Validation: there is a very legitimate point they have, own it, state you shouldn’t do it, and will try not to do it, and ask for forgiveness. Once they give forgiveness, say “Are we safe?” and then state your frustration in what they do (which is probably the same thing they just accused you of </a:t>
            </a: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sym typeface="Wingdings" pitchFamily="2" charset="2"/>
              </a:rPr>
              <a:t></a:t>
            </a:r>
            <a:r>
              <a:rPr lang="en-US" sz="1800" b="1" dirty="0">
                <a:solidFill>
                  <a:srgbClr val="000000"/>
                </a:solidFill>
                <a:latin typeface="Arial" panose="020B0604020202020204" pitchFamily="34" charset="0"/>
                <a:ea typeface="Times New Roman" panose="02020603050405020304" pitchFamily="18" charset="0"/>
                <a:cs typeface="Arial" panose="020B0604020202020204" pitchFamily="34" charset="0"/>
                <a:sym typeface="Wingdings" pitchFamily="2" charset="2"/>
              </a:rPr>
              <a:t>)</a:t>
            </a: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endPar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Subtitle 2">
            <a:extLst>
              <a:ext uri="{FF2B5EF4-FFF2-40B4-BE49-F238E27FC236}">
                <a16:creationId xmlns:a16="http://schemas.microsoft.com/office/drawing/2014/main" id="{B24BD9E9-F575-F97F-C500-730A02E9CE4A}"/>
              </a:ext>
            </a:extLst>
          </p:cNvPr>
          <p:cNvSpPr txBox="1">
            <a:spLocks/>
          </p:cNvSpPr>
          <p:nvPr/>
        </p:nvSpPr>
        <p:spPr>
          <a:xfrm>
            <a:off x="8366333" y="6413506"/>
            <a:ext cx="3640288" cy="354764"/>
          </a:xfrm>
          <a:prstGeom prst="rect">
            <a:avLst/>
          </a:prstGeom>
        </p:spPr>
        <p:txBody>
          <a:bodyPr vert="horz" lIns="0" tIns="0" rIns="0" bIns="0" rtlCol="0">
            <a:normAutofit/>
          </a:bodyPr>
          <a:lstStyle>
            <a:lvl1pPr marL="0" indent="0" algn="ctr" defTabSz="914400" rtl="0" eaLnBrk="1" latinLnBrk="0" hangingPunct="1">
              <a:lnSpc>
                <a:spcPct val="150000"/>
              </a:lnSpc>
              <a:spcBef>
                <a:spcPts val="1000"/>
              </a:spcBef>
              <a:buFont typeface="Arial" panose="020B0604020202020204" pitchFamily="34" charset="0"/>
              <a:buNone/>
              <a:defRPr sz="1600" kern="1200" cap="all" spc="600" baseline="0">
                <a:solidFill>
                  <a:schemeClr val="tx1"/>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200" dirty="0">
                <a:solidFill>
                  <a:schemeClr val="bg1"/>
                </a:solidFill>
                <a:hlinkClick r:id="rId2"/>
              </a:rPr>
              <a:t>www.becomingmore.com</a:t>
            </a:r>
            <a:endParaRPr lang="en-US" sz="1200" dirty="0">
              <a:solidFill>
                <a:schemeClr val="bg1"/>
              </a:solidFill>
            </a:endParaRPr>
          </a:p>
        </p:txBody>
      </p:sp>
    </p:spTree>
    <p:extLst>
      <p:ext uri="{BB962C8B-B14F-4D97-AF65-F5344CB8AC3E}">
        <p14:creationId xmlns:p14="http://schemas.microsoft.com/office/powerpoint/2010/main" val="3606813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11F43D9B-58D4-852F-86F2-2D9E17B8AF4F}"/>
              </a:ext>
            </a:extLst>
          </p:cNvPr>
          <p:cNvSpPr>
            <a:spLocks noGrp="1"/>
          </p:cNvSpPr>
          <p:nvPr>
            <p:ph type="title"/>
          </p:nvPr>
        </p:nvSpPr>
        <p:spPr>
          <a:xfrm>
            <a:off x="387927" y="1028701"/>
            <a:ext cx="3248863" cy="3020785"/>
          </a:xfrm>
        </p:spPr>
        <p:txBody>
          <a:bodyPr>
            <a:normAutofit/>
          </a:bodyPr>
          <a:lstStyle/>
          <a:p>
            <a:pPr algn="r"/>
            <a:r>
              <a:rPr lang="en-US" sz="2000">
                <a:solidFill>
                  <a:schemeClr val="bg1"/>
                </a:solidFill>
              </a:rPr>
              <a:t>COMMUNICATION TECHNIQUES</a:t>
            </a:r>
          </a:p>
        </p:txBody>
      </p:sp>
      <p:sp>
        <p:nvSpPr>
          <p:cNvPr id="3" name="Content Placeholder 2">
            <a:extLst>
              <a:ext uri="{FF2B5EF4-FFF2-40B4-BE49-F238E27FC236}">
                <a16:creationId xmlns:a16="http://schemas.microsoft.com/office/drawing/2014/main" id="{06C723C2-24C7-0130-6349-8B5D68DBA43D}"/>
              </a:ext>
            </a:extLst>
          </p:cNvPr>
          <p:cNvSpPr>
            <a:spLocks noGrp="1"/>
          </p:cNvSpPr>
          <p:nvPr>
            <p:ph idx="1"/>
          </p:nvPr>
        </p:nvSpPr>
        <p:spPr>
          <a:xfrm>
            <a:off x="4777408" y="477795"/>
            <a:ext cx="6887370" cy="5939481"/>
          </a:xfrm>
        </p:spPr>
        <p:txBody>
          <a:bodyPr>
            <a:normAutofit/>
          </a:bodyPr>
          <a:lstStyle/>
          <a:p>
            <a:pPr marL="0" marR="0" indent="0">
              <a:lnSpc>
                <a:spcPct val="100000"/>
              </a:lnSpc>
              <a:spcBef>
                <a:spcPts val="1200"/>
              </a:spcBef>
              <a:spcAft>
                <a:spcPts val="0"/>
              </a:spcAft>
              <a:buNone/>
            </a:pPr>
            <a:r>
              <a:rPr lang="en-US" sz="1800" b="1" u="sng"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COUPLE’S OR EMPATHY DIALOGUE</a:t>
            </a:r>
            <a:endParaRPr lang="en-US" sz="1800" dirty="0">
              <a:solidFill>
                <a:srgbClr val="444444"/>
              </a:solidFill>
              <a:latin typeface="Calibri" panose="020F0502020204030204" pitchFamily="34" charset="0"/>
              <a:ea typeface="Times New Roman" panose="02020603050405020304" pitchFamily="18" charset="0"/>
              <a:cs typeface="Arial" panose="020B0604020202020204" pitchFamily="34" charset="0"/>
            </a:endParaRPr>
          </a:p>
          <a:p>
            <a:pPr>
              <a:lnSpc>
                <a:spcPct val="100000"/>
              </a:lnSpc>
              <a:spcBef>
                <a:spcPts val="1200"/>
              </a:spcBef>
            </a:pPr>
            <a:r>
              <a:rPr lang="en-US" sz="1800" dirty="0">
                <a:solidFill>
                  <a:srgbClr val="444444"/>
                </a:solidFill>
                <a:latin typeface="Calibri" panose="020F0502020204030204" pitchFamily="34" charset="0"/>
                <a:ea typeface="Times New Roman" panose="02020603050405020304" pitchFamily="18" charset="0"/>
                <a:cs typeface="Arial" panose="020B0604020202020204" pitchFamily="34" charset="0"/>
              </a:rPr>
              <a:t>Before we discuss this technique, let’s establish the process of “Scheduling the Minimum”</a:t>
            </a:r>
          </a:p>
          <a:p>
            <a:pPr>
              <a:lnSpc>
                <a:spcPct val="100000"/>
              </a:lnSpc>
              <a:spcBef>
                <a:spcPts val="1200"/>
              </a:spcBef>
            </a:pPr>
            <a:r>
              <a:rPr lang="en-US" sz="1800" dirty="0">
                <a:solidFill>
                  <a:srgbClr val="444444"/>
                </a:solidFill>
                <a:latin typeface="Calibri" panose="020F0502020204030204" pitchFamily="34" charset="0"/>
                <a:ea typeface="Times New Roman" panose="02020603050405020304" pitchFamily="18" charset="0"/>
                <a:cs typeface="Arial" panose="020B0604020202020204" pitchFamily="34" charset="0"/>
              </a:rPr>
              <a:t>Our life is like a pie. All of the slices are areas of our lives that we have as goals in order to have a high quality of life. These areas, (relationships, self-care, hobbies, exercise, personal growth, etc.) all fall under the principle of “the more the better”. We often feel guilty because when we relax, we always feel like we should be doing something else. </a:t>
            </a:r>
          </a:p>
          <a:p>
            <a:pPr>
              <a:lnSpc>
                <a:spcPct val="100000"/>
              </a:lnSpc>
              <a:spcBef>
                <a:spcPts val="1200"/>
              </a:spcBef>
            </a:pPr>
            <a:r>
              <a:rPr lang="en-US" sz="1800" dirty="0">
                <a:solidFill>
                  <a:srgbClr val="444444"/>
                </a:solidFill>
                <a:latin typeface="Calibri" panose="020F0502020204030204" pitchFamily="34" charset="0"/>
                <a:ea typeface="Times New Roman" panose="02020603050405020304" pitchFamily="18" charset="0"/>
                <a:cs typeface="Arial" panose="020B0604020202020204" pitchFamily="34" charset="0"/>
              </a:rPr>
              <a:t>To ensure we achieve all of the goals of the areas of our life, we should schedule the very minimum time/activities needed to achieve the goal. If we did less, that area would suffer, but if we did more, it would be a bonus.</a:t>
            </a:r>
          </a:p>
          <a:p>
            <a:pPr>
              <a:lnSpc>
                <a:spcPct val="100000"/>
              </a:lnSpc>
              <a:spcBef>
                <a:spcPts val="1200"/>
              </a:spcBef>
            </a:pPr>
            <a:r>
              <a:rPr lang="en-US" sz="1800" dirty="0">
                <a:solidFill>
                  <a:srgbClr val="444444"/>
                </a:solidFill>
                <a:latin typeface="Calibri" panose="020F0502020204030204" pitchFamily="34" charset="0"/>
                <a:ea typeface="Times New Roman" panose="02020603050405020304" pitchFamily="18" charset="0"/>
                <a:cs typeface="Arial" panose="020B0604020202020204" pitchFamily="34" charset="0"/>
              </a:rPr>
              <a:t>For example, if we want to ensure we have enough quality time with our children, we may schedule a half hour twice a week to sit with them and “catch up”, and then also schedule a parent/child date night once a month. Every one of these areas get scheduled and put on our actual calendars to ensure we are achieving our goals. </a:t>
            </a:r>
          </a:p>
          <a:p>
            <a:pPr marL="0" marR="0" indent="0">
              <a:lnSpc>
                <a:spcPct val="100000"/>
              </a:lnSpc>
              <a:spcBef>
                <a:spcPts val="1200"/>
              </a:spcBef>
              <a:spcAft>
                <a:spcPts val="0"/>
              </a:spcAft>
              <a:buNone/>
            </a:pPr>
            <a:endParaRPr lang="en-US" sz="1800" dirty="0">
              <a:solidFill>
                <a:srgbClr val="444444"/>
              </a:solidFill>
              <a:latin typeface="Calibri" panose="020F0502020204030204" pitchFamily="34" charset="0"/>
              <a:ea typeface="Times New Roman" panose="02020603050405020304" pitchFamily="18" charset="0"/>
              <a:cs typeface="Calibri" panose="020F0502020204030204" pitchFamily="34" charset="0"/>
            </a:endParaRPr>
          </a:p>
        </p:txBody>
      </p:sp>
      <p:sp>
        <p:nvSpPr>
          <p:cNvPr id="4" name="Subtitle 2">
            <a:extLst>
              <a:ext uri="{FF2B5EF4-FFF2-40B4-BE49-F238E27FC236}">
                <a16:creationId xmlns:a16="http://schemas.microsoft.com/office/drawing/2014/main" id="{E32FBC37-A12B-0660-1B69-E5DE7D863FA6}"/>
              </a:ext>
            </a:extLst>
          </p:cNvPr>
          <p:cNvSpPr txBox="1">
            <a:spLocks/>
          </p:cNvSpPr>
          <p:nvPr/>
        </p:nvSpPr>
        <p:spPr>
          <a:xfrm>
            <a:off x="8366333" y="6413506"/>
            <a:ext cx="3640288" cy="354764"/>
          </a:xfrm>
          <a:prstGeom prst="rect">
            <a:avLst/>
          </a:prstGeom>
        </p:spPr>
        <p:txBody>
          <a:bodyPr vert="horz" lIns="0" tIns="0" rIns="0" bIns="0" rtlCol="0">
            <a:normAutofit/>
          </a:bodyPr>
          <a:lstStyle>
            <a:lvl1pPr marL="0" indent="0" algn="ctr" defTabSz="914400" rtl="0" eaLnBrk="1" latinLnBrk="0" hangingPunct="1">
              <a:lnSpc>
                <a:spcPct val="150000"/>
              </a:lnSpc>
              <a:spcBef>
                <a:spcPts val="1000"/>
              </a:spcBef>
              <a:buFont typeface="Arial" panose="020B0604020202020204" pitchFamily="34" charset="0"/>
              <a:buNone/>
              <a:defRPr sz="1600" kern="1200" cap="all" spc="600" baseline="0">
                <a:solidFill>
                  <a:schemeClr val="tx1"/>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200" dirty="0">
                <a:solidFill>
                  <a:schemeClr val="bg1"/>
                </a:solidFill>
                <a:hlinkClick r:id="rId2"/>
              </a:rPr>
              <a:t>www.becomingmore.com</a:t>
            </a:r>
            <a:endParaRPr lang="en-US" sz="1200" dirty="0">
              <a:solidFill>
                <a:schemeClr val="bg1"/>
              </a:solidFill>
            </a:endParaRPr>
          </a:p>
        </p:txBody>
      </p:sp>
    </p:spTree>
    <p:extLst>
      <p:ext uri="{BB962C8B-B14F-4D97-AF65-F5344CB8AC3E}">
        <p14:creationId xmlns:p14="http://schemas.microsoft.com/office/powerpoint/2010/main" val="10849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11F43D9B-58D4-852F-86F2-2D9E17B8AF4F}"/>
              </a:ext>
            </a:extLst>
          </p:cNvPr>
          <p:cNvSpPr>
            <a:spLocks noGrp="1"/>
          </p:cNvSpPr>
          <p:nvPr>
            <p:ph type="title"/>
          </p:nvPr>
        </p:nvSpPr>
        <p:spPr>
          <a:xfrm>
            <a:off x="387927" y="1028701"/>
            <a:ext cx="3248863" cy="3020785"/>
          </a:xfrm>
        </p:spPr>
        <p:txBody>
          <a:bodyPr>
            <a:normAutofit/>
          </a:bodyPr>
          <a:lstStyle/>
          <a:p>
            <a:pPr algn="r"/>
            <a:r>
              <a:rPr lang="en-US" sz="2000">
                <a:solidFill>
                  <a:schemeClr val="bg1"/>
                </a:solidFill>
              </a:rPr>
              <a:t>COMMUNICATION TECHNIQUES</a:t>
            </a:r>
          </a:p>
        </p:txBody>
      </p:sp>
      <p:sp>
        <p:nvSpPr>
          <p:cNvPr id="3" name="Content Placeholder 2">
            <a:extLst>
              <a:ext uri="{FF2B5EF4-FFF2-40B4-BE49-F238E27FC236}">
                <a16:creationId xmlns:a16="http://schemas.microsoft.com/office/drawing/2014/main" id="{06C723C2-24C7-0130-6349-8B5D68DBA43D}"/>
              </a:ext>
            </a:extLst>
          </p:cNvPr>
          <p:cNvSpPr>
            <a:spLocks noGrp="1"/>
          </p:cNvSpPr>
          <p:nvPr>
            <p:ph idx="1"/>
          </p:nvPr>
        </p:nvSpPr>
        <p:spPr>
          <a:xfrm>
            <a:off x="4777408" y="477795"/>
            <a:ext cx="6887370" cy="5939481"/>
          </a:xfrm>
        </p:spPr>
        <p:txBody>
          <a:bodyPr>
            <a:normAutofit/>
          </a:bodyPr>
          <a:lstStyle/>
          <a:p>
            <a:pPr marL="0" marR="0" indent="0">
              <a:spcBef>
                <a:spcPts val="0"/>
              </a:spcBef>
              <a:spcAft>
                <a:spcPts val="0"/>
              </a:spcAft>
              <a:buNone/>
            </a:pPr>
            <a:r>
              <a:rPr lang="en-US" sz="1800" b="1" u="sng"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COUPLE’S OR EMPATHY DIALOGUE</a:t>
            </a:r>
            <a:endPar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endParaRPr>
          </a:p>
          <a:p>
            <a:pPr>
              <a:spcBef>
                <a:spcPts val="0"/>
              </a:spcBef>
            </a:pPr>
            <a:r>
              <a:rPr lang="en-US" sz="1800" dirty="0">
                <a:solidFill>
                  <a:srgbClr val="444444"/>
                </a:solidFill>
                <a:latin typeface="Calibri" panose="020F0502020204030204" pitchFamily="34" charset="0"/>
                <a:ea typeface="Times New Roman" panose="02020603050405020304" pitchFamily="18" charset="0"/>
                <a:cs typeface="Arial" panose="020B0604020202020204" pitchFamily="34" charset="0"/>
              </a:rPr>
              <a:t>Scheduling the Minimum continued</a:t>
            </a:r>
          </a:p>
          <a:p>
            <a:pPr>
              <a:spcBef>
                <a:spcPts val="0"/>
              </a:spcBef>
            </a:pPr>
            <a:r>
              <a:rPr lang="en-US" sz="1800" dirty="0">
                <a:solidFill>
                  <a:srgbClr val="444444"/>
                </a:solidFill>
                <a:latin typeface="Calibri" panose="020F0502020204030204" pitchFamily="34" charset="0"/>
                <a:ea typeface="Times New Roman" panose="02020603050405020304" pitchFamily="18" charset="0"/>
                <a:cs typeface="Arial" panose="020B0604020202020204" pitchFamily="34" charset="0"/>
              </a:rPr>
              <a:t>I have given this process to couples for 20 years and when asked “If you did this process as a couple, would your relationship thrive? Every couple for 20 years have said “Yes!” </a:t>
            </a:r>
          </a:p>
          <a:p>
            <a:pPr>
              <a:spcBef>
                <a:spcPts val="0"/>
              </a:spcBef>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Business time (Sat morn/afternoon; Sunday morn/afternoon; Calendar [schedule next 4 date nights/biz times; finances; parenting; and ALL couple’s dialogue discussions go here. It frees up date night and takes pressure off the other 6 days of the week by not being surprised by a spontaneous “discussion”)</a:t>
            </a:r>
            <a:endParaRPr lang="en-US" sz="1800" dirty="0">
              <a:latin typeface="Calibri" panose="020F0502020204030204" pitchFamily="34" charset="0"/>
              <a:ea typeface="Times New Roman" panose="02020603050405020304" pitchFamily="18" charset="0"/>
              <a:cs typeface="Arial" panose="020B0604020202020204" pitchFamily="34" charset="0"/>
            </a:endParaRPr>
          </a:p>
          <a:p>
            <a:pPr>
              <a:spcBef>
                <a:spcPts val="0"/>
              </a:spcBef>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Daily connect (sit down after work for 15 mins or so, together, and discuss the day)</a:t>
            </a:r>
            <a:endParaRPr lang="en-US" sz="1800" dirty="0">
              <a:latin typeface="Calibri" panose="020F0502020204030204" pitchFamily="34" charset="0"/>
              <a:ea typeface="Times New Roman" panose="02020603050405020304" pitchFamily="18" charset="0"/>
              <a:cs typeface="Arial" panose="020B0604020202020204" pitchFamily="34" charset="0"/>
            </a:endParaRPr>
          </a:p>
          <a:p>
            <a:pPr>
              <a:spcBef>
                <a:spcPts val="0"/>
              </a:spcBef>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Daily deeper connect (read a chapter in the Bible together at bedtime, pray, TV show, book)</a:t>
            </a:r>
            <a:endParaRPr lang="en-US" sz="1800" dirty="0">
              <a:latin typeface="Calibri" panose="020F0502020204030204" pitchFamily="34" charset="0"/>
              <a:ea typeface="Times New Roman" panose="02020603050405020304" pitchFamily="18" charset="0"/>
              <a:cs typeface="Arial" panose="020B0604020202020204" pitchFamily="34" charset="0"/>
            </a:endParaRPr>
          </a:p>
          <a:p>
            <a:pPr>
              <a:spcBef>
                <a:spcPts val="0"/>
              </a:spcBef>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Date night (goals: have fun, flirt, and show affection!! NO discussion of problems. Punt those to business time)</a:t>
            </a:r>
            <a:endParaRPr lang="en-US" sz="1800" dirty="0">
              <a:latin typeface="Calibri" panose="020F0502020204030204" pitchFamily="34" charset="0"/>
              <a:ea typeface="Times New Roman" panose="02020603050405020304" pitchFamily="18" charset="0"/>
              <a:cs typeface="Arial" panose="020B0604020202020204" pitchFamily="34" charset="0"/>
            </a:endParaRPr>
          </a:p>
          <a:p>
            <a:pPr>
              <a:spcBef>
                <a:spcPts val="0"/>
              </a:spcBef>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Quarterly getaways (once a quarter, get out of town together, no kids. Fine dining, great intimacy!)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spcBef>
                <a:spcPts val="0"/>
              </a:spcBef>
            </a:pPr>
            <a:endParaRPr lang="en-US" sz="1800" dirty="0">
              <a:solidFill>
                <a:srgbClr val="444444"/>
              </a:solidFill>
              <a:latin typeface="Calibri" panose="020F0502020204030204" pitchFamily="34" charset="0"/>
              <a:ea typeface="Times New Roman" panose="02020603050405020304" pitchFamily="18" charset="0"/>
              <a:cs typeface="Calibri" panose="020F0502020204030204" pitchFamily="34" charset="0"/>
            </a:endParaRPr>
          </a:p>
        </p:txBody>
      </p:sp>
      <p:sp>
        <p:nvSpPr>
          <p:cNvPr id="4" name="Subtitle 2">
            <a:extLst>
              <a:ext uri="{FF2B5EF4-FFF2-40B4-BE49-F238E27FC236}">
                <a16:creationId xmlns:a16="http://schemas.microsoft.com/office/drawing/2014/main" id="{56E1F9E9-D311-792D-8198-DB305699CC9F}"/>
              </a:ext>
            </a:extLst>
          </p:cNvPr>
          <p:cNvSpPr txBox="1">
            <a:spLocks/>
          </p:cNvSpPr>
          <p:nvPr/>
        </p:nvSpPr>
        <p:spPr>
          <a:xfrm>
            <a:off x="8366333" y="6413506"/>
            <a:ext cx="3640288" cy="354764"/>
          </a:xfrm>
          <a:prstGeom prst="rect">
            <a:avLst/>
          </a:prstGeom>
        </p:spPr>
        <p:txBody>
          <a:bodyPr vert="horz" lIns="0" tIns="0" rIns="0" bIns="0" rtlCol="0">
            <a:normAutofit/>
          </a:bodyPr>
          <a:lstStyle>
            <a:lvl1pPr marL="0" indent="0" algn="ctr" defTabSz="914400" rtl="0" eaLnBrk="1" latinLnBrk="0" hangingPunct="1">
              <a:lnSpc>
                <a:spcPct val="150000"/>
              </a:lnSpc>
              <a:spcBef>
                <a:spcPts val="1000"/>
              </a:spcBef>
              <a:buFont typeface="Arial" panose="020B0604020202020204" pitchFamily="34" charset="0"/>
              <a:buNone/>
              <a:defRPr sz="1600" kern="1200" cap="all" spc="600" baseline="0">
                <a:solidFill>
                  <a:schemeClr val="tx1"/>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200" dirty="0">
                <a:solidFill>
                  <a:schemeClr val="bg1"/>
                </a:solidFill>
                <a:hlinkClick r:id="rId2"/>
              </a:rPr>
              <a:t>www.becomingmore.com</a:t>
            </a:r>
            <a:endParaRPr lang="en-US" sz="1200" dirty="0">
              <a:solidFill>
                <a:schemeClr val="bg1"/>
              </a:solidFill>
            </a:endParaRPr>
          </a:p>
        </p:txBody>
      </p:sp>
    </p:spTree>
    <p:extLst>
      <p:ext uri="{BB962C8B-B14F-4D97-AF65-F5344CB8AC3E}">
        <p14:creationId xmlns:p14="http://schemas.microsoft.com/office/powerpoint/2010/main" val="3167155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11F43D9B-58D4-852F-86F2-2D9E17B8AF4F}"/>
              </a:ext>
            </a:extLst>
          </p:cNvPr>
          <p:cNvSpPr>
            <a:spLocks noGrp="1"/>
          </p:cNvSpPr>
          <p:nvPr>
            <p:ph type="title"/>
          </p:nvPr>
        </p:nvSpPr>
        <p:spPr>
          <a:xfrm>
            <a:off x="387927" y="1028701"/>
            <a:ext cx="3248863" cy="3020785"/>
          </a:xfrm>
        </p:spPr>
        <p:txBody>
          <a:bodyPr>
            <a:normAutofit/>
          </a:bodyPr>
          <a:lstStyle/>
          <a:p>
            <a:pPr algn="r"/>
            <a:r>
              <a:rPr lang="en-US" sz="2000">
                <a:solidFill>
                  <a:schemeClr val="bg1"/>
                </a:solidFill>
              </a:rPr>
              <a:t>COMMUNICATION TECHNIQUES</a:t>
            </a:r>
          </a:p>
        </p:txBody>
      </p:sp>
      <p:sp>
        <p:nvSpPr>
          <p:cNvPr id="3" name="Content Placeholder 2">
            <a:extLst>
              <a:ext uri="{FF2B5EF4-FFF2-40B4-BE49-F238E27FC236}">
                <a16:creationId xmlns:a16="http://schemas.microsoft.com/office/drawing/2014/main" id="{06C723C2-24C7-0130-6349-8B5D68DBA43D}"/>
              </a:ext>
            </a:extLst>
          </p:cNvPr>
          <p:cNvSpPr>
            <a:spLocks noGrp="1"/>
          </p:cNvSpPr>
          <p:nvPr>
            <p:ph idx="1"/>
          </p:nvPr>
        </p:nvSpPr>
        <p:spPr>
          <a:xfrm>
            <a:off x="4777408" y="477795"/>
            <a:ext cx="6887370" cy="5939481"/>
          </a:xfrm>
        </p:spPr>
        <p:txBody>
          <a:bodyPr>
            <a:normAutofit/>
          </a:bodyPr>
          <a:lstStyle/>
          <a:p>
            <a:pPr marL="0" marR="0" indent="0">
              <a:lnSpc>
                <a:spcPct val="100000"/>
              </a:lnSpc>
              <a:spcBef>
                <a:spcPts val="1200"/>
              </a:spcBef>
              <a:spcAft>
                <a:spcPts val="0"/>
              </a:spcAft>
              <a:buNone/>
            </a:pPr>
            <a:r>
              <a:rPr lang="en-US" sz="1800" b="1" u="sng"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COUPLE’S OR EMPATHY DIALOGUE</a:t>
            </a:r>
            <a:endPar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00000"/>
              </a:lnSpc>
              <a:spcBef>
                <a:spcPts val="1200"/>
              </a:spcBef>
            </a:pP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To start, person 1 gets three-to-five sentences to open the discussion.</a:t>
            </a:r>
            <a:endParaRPr lang="en-US" sz="1800" dirty="0">
              <a:latin typeface="Calibri" panose="020F0502020204030204" pitchFamily="34" charset="0"/>
              <a:ea typeface="Times New Roman" panose="02020603050405020304" pitchFamily="18" charset="0"/>
              <a:cs typeface="Arial" panose="020B0604020202020204" pitchFamily="34" charset="0"/>
            </a:endParaRPr>
          </a:p>
          <a:p>
            <a:pPr>
              <a:lnSpc>
                <a:spcPct val="100000"/>
              </a:lnSpc>
              <a:spcBef>
                <a:spcPts val="1200"/>
              </a:spcBef>
            </a:pPr>
            <a:r>
              <a:rPr lang="en-US" sz="1800" dirty="0">
                <a:solidFill>
                  <a:srgbClr val="444444"/>
                </a:solidFill>
                <a:effectLst/>
                <a:latin typeface="Calibri" panose="020F0502020204030204" pitchFamily="34" charset="0"/>
                <a:ea typeface="Times New Roman" panose="02020603050405020304" pitchFamily="18" charset="0"/>
                <a:cs typeface="Arial" panose="020B0604020202020204" pitchFamily="34" charset="0"/>
              </a:rPr>
              <a:t>P</a:t>
            </a: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erson 2 paraphrases what their </a:t>
            </a:r>
            <a:r>
              <a:rPr lang="en-US" sz="1800" dirty="0">
                <a:solidFill>
                  <a:srgbClr val="444444"/>
                </a:solidFill>
                <a:latin typeface="Calibri" panose="020F0502020204030204" pitchFamily="34" charset="0"/>
                <a:ea typeface="Times New Roman" panose="02020603050405020304" pitchFamily="18" charset="0"/>
                <a:cs typeface="Calibri" panose="020F0502020204030204" pitchFamily="34" charset="0"/>
              </a:rPr>
              <a:t>partner </a:t>
            </a: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said, using synonyms. “So what you are saying is…..”</a:t>
            </a:r>
          </a:p>
          <a:p>
            <a:pPr>
              <a:lnSpc>
                <a:spcPct val="100000"/>
              </a:lnSpc>
              <a:spcBef>
                <a:spcPts val="1200"/>
              </a:spcBef>
            </a:pPr>
            <a:r>
              <a:rPr lang="en-US" sz="1800" dirty="0">
                <a:solidFill>
                  <a:srgbClr val="444444"/>
                </a:solidFill>
                <a:latin typeface="Calibri" panose="020F0502020204030204" pitchFamily="34" charset="0"/>
                <a:ea typeface="Times New Roman" panose="02020603050405020304" pitchFamily="18" charset="0"/>
                <a:cs typeface="Calibri" panose="020F0502020204030204" pitchFamily="34" charset="0"/>
              </a:rPr>
              <a:t>The most important piece of this technique is after paraphrasing, they MUST </a:t>
            </a: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end with “Am I getting it?”</a:t>
            </a:r>
            <a:r>
              <a:rPr lang="en-US" sz="1800" dirty="0">
                <a:latin typeface="Calibri" panose="020F0502020204030204" pitchFamily="34" charset="0"/>
                <a:ea typeface="Times New Roman" panose="02020603050405020304" pitchFamily="18" charset="0"/>
                <a:cs typeface="Arial" panose="020B0604020202020204" pitchFamily="34" charset="0"/>
              </a:rPr>
              <a:t> </a:t>
            </a:r>
          </a:p>
          <a:p>
            <a:pPr>
              <a:lnSpc>
                <a:spcPct val="100000"/>
              </a:lnSpc>
              <a:spcBef>
                <a:spcPts val="1200"/>
              </a:spcBef>
            </a:pP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You want the person to say, “Yes, absolutely.”</a:t>
            </a:r>
            <a:r>
              <a:rPr lang="en-US" sz="1800" dirty="0">
                <a:latin typeface="Calibri" panose="020F0502020204030204" pitchFamily="34" charset="0"/>
                <a:ea typeface="Times New Roman" panose="02020603050405020304" pitchFamily="18" charset="0"/>
                <a:cs typeface="Arial" panose="020B0604020202020204" pitchFamily="34" charset="0"/>
              </a:rPr>
              <a:t> </a:t>
            </a: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If they pause, you got part of it, but not all of it. They will clarify again, and then person 2 will have to restate again. Person 2 will have to continue to restate until person 1 says “Yes”.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0000"/>
              </a:lnSpc>
              <a:spcBef>
                <a:spcPts val="1200"/>
              </a:spcBef>
            </a:pP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Person 2 then gets three-to-five sentences to say whatever they want in response to what person 1 said. The same guidelines above apply.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0000"/>
              </a:lnSpc>
              <a:spcBef>
                <a:spcPts val="1200"/>
              </a:spcBef>
            </a:pP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The process goes back and forth until both feel heard to the point that there is a feeling of “Okay, now what?” Once you get there, then you can do simple problem-solving.</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ubtitle 2">
            <a:extLst>
              <a:ext uri="{FF2B5EF4-FFF2-40B4-BE49-F238E27FC236}">
                <a16:creationId xmlns:a16="http://schemas.microsoft.com/office/drawing/2014/main" id="{636DE0C5-DEE1-4409-5E92-51FD6FEF1881}"/>
              </a:ext>
            </a:extLst>
          </p:cNvPr>
          <p:cNvSpPr txBox="1">
            <a:spLocks/>
          </p:cNvSpPr>
          <p:nvPr/>
        </p:nvSpPr>
        <p:spPr>
          <a:xfrm>
            <a:off x="8366333" y="6413506"/>
            <a:ext cx="3640288" cy="354764"/>
          </a:xfrm>
          <a:prstGeom prst="rect">
            <a:avLst/>
          </a:prstGeom>
        </p:spPr>
        <p:txBody>
          <a:bodyPr vert="horz" lIns="0" tIns="0" rIns="0" bIns="0" rtlCol="0">
            <a:normAutofit/>
          </a:bodyPr>
          <a:lstStyle>
            <a:lvl1pPr marL="0" indent="0" algn="ctr" defTabSz="914400" rtl="0" eaLnBrk="1" latinLnBrk="0" hangingPunct="1">
              <a:lnSpc>
                <a:spcPct val="150000"/>
              </a:lnSpc>
              <a:spcBef>
                <a:spcPts val="1000"/>
              </a:spcBef>
              <a:buFont typeface="Arial" panose="020B0604020202020204" pitchFamily="34" charset="0"/>
              <a:buNone/>
              <a:defRPr sz="1600" kern="1200" cap="all" spc="600" baseline="0">
                <a:solidFill>
                  <a:schemeClr val="tx1"/>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200" dirty="0">
                <a:solidFill>
                  <a:schemeClr val="bg1"/>
                </a:solidFill>
                <a:hlinkClick r:id="rId2"/>
              </a:rPr>
              <a:t>www.becomingmore.com</a:t>
            </a:r>
            <a:endParaRPr lang="en-US" sz="1200" dirty="0">
              <a:solidFill>
                <a:schemeClr val="bg1"/>
              </a:solidFill>
            </a:endParaRPr>
          </a:p>
        </p:txBody>
      </p:sp>
    </p:spTree>
    <p:extLst>
      <p:ext uri="{BB962C8B-B14F-4D97-AF65-F5344CB8AC3E}">
        <p14:creationId xmlns:p14="http://schemas.microsoft.com/office/powerpoint/2010/main" val="3523145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11F43D9B-58D4-852F-86F2-2D9E17B8AF4F}"/>
              </a:ext>
            </a:extLst>
          </p:cNvPr>
          <p:cNvSpPr>
            <a:spLocks noGrp="1"/>
          </p:cNvSpPr>
          <p:nvPr>
            <p:ph type="title"/>
          </p:nvPr>
        </p:nvSpPr>
        <p:spPr>
          <a:xfrm>
            <a:off x="387927" y="1028701"/>
            <a:ext cx="3248863" cy="3020785"/>
          </a:xfrm>
        </p:spPr>
        <p:txBody>
          <a:bodyPr>
            <a:normAutofit/>
          </a:bodyPr>
          <a:lstStyle/>
          <a:p>
            <a:pPr algn="r"/>
            <a:r>
              <a:rPr lang="en-US" sz="2000">
                <a:solidFill>
                  <a:schemeClr val="bg1"/>
                </a:solidFill>
              </a:rPr>
              <a:t>COMMUNICATION TECHNIQUES</a:t>
            </a:r>
          </a:p>
        </p:txBody>
      </p:sp>
      <p:sp>
        <p:nvSpPr>
          <p:cNvPr id="3" name="Content Placeholder 2">
            <a:extLst>
              <a:ext uri="{FF2B5EF4-FFF2-40B4-BE49-F238E27FC236}">
                <a16:creationId xmlns:a16="http://schemas.microsoft.com/office/drawing/2014/main" id="{06C723C2-24C7-0130-6349-8B5D68DBA43D}"/>
              </a:ext>
            </a:extLst>
          </p:cNvPr>
          <p:cNvSpPr>
            <a:spLocks noGrp="1"/>
          </p:cNvSpPr>
          <p:nvPr>
            <p:ph idx="1"/>
          </p:nvPr>
        </p:nvSpPr>
        <p:spPr>
          <a:xfrm>
            <a:off x="4777408" y="477795"/>
            <a:ext cx="6887370" cy="5939481"/>
          </a:xfrm>
        </p:spPr>
        <p:txBody>
          <a:bodyPr>
            <a:normAutofit/>
          </a:bodyPr>
          <a:lstStyle/>
          <a:p>
            <a:pPr marL="0" marR="0" indent="0">
              <a:lnSpc>
                <a:spcPct val="100000"/>
              </a:lnSpc>
              <a:spcBef>
                <a:spcPts val="1200"/>
              </a:spcBef>
              <a:spcAft>
                <a:spcPts val="0"/>
              </a:spcAft>
              <a:buNone/>
            </a:pPr>
            <a:r>
              <a:rPr lang="en-US" sz="1800" b="1" u="sng"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COUPLE’S OR EMPATHY DIALOGUE</a:t>
            </a:r>
            <a:endPar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endParaRPr>
          </a:p>
          <a:p>
            <a:pPr marL="0">
              <a:lnSpc>
                <a:spcPct val="100000"/>
              </a:lnSpc>
              <a:spcBef>
                <a:spcPts val="1200"/>
              </a:spcBef>
            </a:pPr>
            <a:r>
              <a:rPr lang="en-US" sz="1800" dirty="0">
                <a:effectLst/>
                <a:latin typeface="Calibri" panose="020F0502020204030204" pitchFamily="34" charset="0"/>
                <a:ea typeface="Calibri" panose="020F0502020204030204" pitchFamily="34" charset="0"/>
                <a:cs typeface="Arial" panose="020B0604020202020204" pitchFamily="34" charset="0"/>
              </a:rPr>
              <a:t>To start problem solving, you can simply say, “Moving forward, let’s agree to . . .” to ensure the issue doesn’t happen again. </a:t>
            </a:r>
          </a:p>
          <a:p>
            <a:pPr marL="0">
              <a:lnSpc>
                <a:spcPct val="100000"/>
              </a:lnSpc>
              <a:spcBef>
                <a:spcPts val="1200"/>
              </a:spcBef>
            </a:pP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Another way to frame problem solving is using the Goal/Path process. We often argue over the paths to goals, instead of clearly stating the goal and noticing 1) there are several paths to achieve the goal, and 2) there are always multiple goals that need to be achieved in decision making, but we only fight for one. For example, we argue over where to eat, but using this process, we can say, “Look, our goal is to fill our bellies (goal #1), and I don’t care where we eat, as long as it’s not Chinese (goal #2).” Once you clearly state the main goal, you then can state other goals. “Our goal is to allow our child to go on vacation with their friend, but our other goal is to make sure the parents are on the same page with us on what we will and will not allow our child to watch.”</a:t>
            </a:r>
          </a:p>
          <a:p>
            <a:pPr marL="0">
              <a:lnSpc>
                <a:spcPct val="100000"/>
              </a:lnSpc>
              <a:spcBef>
                <a:spcPts val="1200"/>
              </a:spcBef>
            </a:pPr>
            <a:r>
              <a:rPr lang="en-US" sz="1800" dirty="0">
                <a:solidFill>
                  <a:srgbClr val="444444"/>
                </a:solidFill>
                <a:latin typeface="Calibri" panose="020F0502020204030204" pitchFamily="34" charset="0"/>
                <a:ea typeface="Calibri" panose="020F0502020204030204" pitchFamily="34" charset="0"/>
                <a:cs typeface="Calibri" panose="020F0502020204030204" pitchFamily="34" charset="0"/>
              </a:rPr>
              <a:t>What is the most effective path to achieve all of the goals?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spcBef>
                <a:spcPts val="0"/>
              </a:spcBef>
            </a:pP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ubtitle 2">
            <a:extLst>
              <a:ext uri="{FF2B5EF4-FFF2-40B4-BE49-F238E27FC236}">
                <a16:creationId xmlns:a16="http://schemas.microsoft.com/office/drawing/2014/main" id="{AB6080DB-04EF-1143-6D46-DC14F08979EB}"/>
              </a:ext>
            </a:extLst>
          </p:cNvPr>
          <p:cNvSpPr txBox="1">
            <a:spLocks/>
          </p:cNvSpPr>
          <p:nvPr/>
        </p:nvSpPr>
        <p:spPr>
          <a:xfrm>
            <a:off x="8366333" y="6413506"/>
            <a:ext cx="3640288" cy="354764"/>
          </a:xfrm>
          <a:prstGeom prst="rect">
            <a:avLst/>
          </a:prstGeom>
        </p:spPr>
        <p:txBody>
          <a:bodyPr vert="horz" lIns="0" tIns="0" rIns="0" bIns="0" rtlCol="0">
            <a:normAutofit/>
          </a:bodyPr>
          <a:lstStyle>
            <a:lvl1pPr marL="0" indent="0" algn="ctr" defTabSz="914400" rtl="0" eaLnBrk="1" latinLnBrk="0" hangingPunct="1">
              <a:lnSpc>
                <a:spcPct val="150000"/>
              </a:lnSpc>
              <a:spcBef>
                <a:spcPts val="1000"/>
              </a:spcBef>
              <a:buFont typeface="Arial" panose="020B0604020202020204" pitchFamily="34" charset="0"/>
              <a:buNone/>
              <a:defRPr sz="1600" kern="1200" cap="all" spc="600" baseline="0">
                <a:solidFill>
                  <a:schemeClr val="tx1"/>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200" dirty="0">
                <a:solidFill>
                  <a:schemeClr val="bg1"/>
                </a:solidFill>
                <a:hlinkClick r:id="rId2"/>
              </a:rPr>
              <a:t>www.becomingmore.com</a:t>
            </a:r>
            <a:endParaRPr lang="en-US" sz="1200" dirty="0">
              <a:solidFill>
                <a:schemeClr val="bg1"/>
              </a:solidFill>
            </a:endParaRPr>
          </a:p>
        </p:txBody>
      </p:sp>
    </p:spTree>
    <p:extLst>
      <p:ext uri="{BB962C8B-B14F-4D97-AF65-F5344CB8AC3E}">
        <p14:creationId xmlns:p14="http://schemas.microsoft.com/office/powerpoint/2010/main" val="138266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11F43D9B-58D4-852F-86F2-2D9E17B8AF4F}"/>
              </a:ext>
            </a:extLst>
          </p:cNvPr>
          <p:cNvSpPr>
            <a:spLocks noGrp="1"/>
          </p:cNvSpPr>
          <p:nvPr>
            <p:ph type="title"/>
          </p:nvPr>
        </p:nvSpPr>
        <p:spPr>
          <a:xfrm>
            <a:off x="387927" y="1028701"/>
            <a:ext cx="3248863" cy="3020785"/>
          </a:xfrm>
        </p:spPr>
        <p:txBody>
          <a:bodyPr>
            <a:normAutofit/>
          </a:bodyPr>
          <a:lstStyle/>
          <a:p>
            <a:pPr algn="r"/>
            <a:r>
              <a:rPr lang="en-US" sz="2000">
                <a:solidFill>
                  <a:schemeClr val="bg1"/>
                </a:solidFill>
              </a:rPr>
              <a:t>COMMUNICATION TECHNIQUES</a:t>
            </a:r>
          </a:p>
        </p:txBody>
      </p:sp>
      <p:sp>
        <p:nvSpPr>
          <p:cNvPr id="3" name="Content Placeholder 2">
            <a:extLst>
              <a:ext uri="{FF2B5EF4-FFF2-40B4-BE49-F238E27FC236}">
                <a16:creationId xmlns:a16="http://schemas.microsoft.com/office/drawing/2014/main" id="{06C723C2-24C7-0130-6349-8B5D68DBA43D}"/>
              </a:ext>
            </a:extLst>
          </p:cNvPr>
          <p:cNvSpPr>
            <a:spLocks noGrp="1"/>
          </p:cNvSpPr>
          <p:nvPr>
            <p:ph idx="1"/>
          </p:nvPr>
        </p:nvSpPr>
        <p:spPr>
          <a:xfrm>
            <a:off x="4242391" y="477795"/>
            <a:ext cx="7676707" cy="5939481"/>
          </a:xfrm>
        </p:spPr>
        <p:txBody>
          <a:bodyPr>
            <a:normAutofit fontScale="92500" lnSpcReduction="20000"/>
          </a:bodyPr>
          <a:lstStyle/>
          <a:p>
            <a:pPr marL="0" marR="0" indent="0">
              <a:lnSpc>
                <a:spcPct val="110000"/>
              </a:lnSpc>
              <a:spcBef>
                <a:spcPts val="1200"/>
              </a:spcBef>
              <a:spcAft>
                <a:spcPts val="0"/>
              </a:spcAft>
              <a:buNone/>
            </a:pPr>
            <a:r>
              <a:rPr lang="en-US" sz="14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PROCESS OF EXPECTATIONS</a:t>
            </a:r>
            <a:endParaRPr lang="en-US" sz="1400" b="1" u="sng" dirty="0">
              <a:latin typeface="Calibri" panose="020F0502020204030204" pitchFamily="34" charset="0"/>
              <a:ea typeface="Times New Roman" panose="02020603050405020304" pitchFamily="18" charset="0"/>
              <a:cs typeface="Arial" panose="020B0604020202020204" pitchFamily="34" charset="0"/>
            </a:endParaRPr>
          </a:p>
          <a:p>
            <a:pPr marL="0" marR="0" indent="0">
              <a:lnSpc>
                <a:spcPct val="110000"/>
              </a:lnSpc>
              <a:spcBef>
                <a:spcPts val="1200"/>
              </a:spcBef>
              <a:spcAft>
                <a:spcPts val="0"/>
              </a:spcAft>
              <a:buNone/>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Negative emotion is produced when expectations aren’t fulfilled.</a:t>
            </a:r>
            <a:r>
              <a:rPr lang="en-US" sz="1400" dirty="0">
                <a:latin typeface="Calibri" panose="020F0502020204030204" pitchFamily="34" charset="0"/>
                <a:ea typeface="Times New Roman" panose="02020603050405020304" pitchFamily="18" charset="0"/>
                <a:cs typeface="Arial" panose="020B0604020202020204" pitchFamily="34" charset="0"/>
              </a:rPr>
              <a:t> </a:t>
            </a: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Neutral emotion if they are.</a:t>
            </a:r>
            <a:r>
              <a:rPr lang="en-US" sz="1400" dirty="0">
                <a:latin typeface="Calibri" panose="020F0502020204030204" pitchFamily="34" charset="0"/>
                <a:ea typeface="Times New Roman" panose="02020603050405020304" pitchFamily="18" charset="0"/>
                <a:cs typeface="Arial" panose="020B0604020202020204" pitchFamily="34" charset="0"/>
              </a:rPr>
              <a:t> </a:t>
            </a: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Positive emotion if exceeded.</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0000"/>
              </a:lnSpc>
              <a:spcBef>
                <a:spcPts val="120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When you are angry or upset at what someone did/did not do, it is because of unfulfilled expectations. What happened that you did not expect to happen? What didn’t happen that you expected to happen?</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10000"/>
              </a:lnSpc>
              <a:spcBef>
                <a:spcPts val="1200"/>
              </a:spcBef>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exactly were those expectations? Specify in your mind and then ask the person. “I expected or did not expect you to………..?”</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marL="0">
              <a:lnSpc>
                <a:spcPct val="110000"/>
              </a:lnSpc>
              <a:spcBef>
                <a:spcPts val="1200"/>
              </a:spcBef>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“Were the expectations rational?” (If believed by the person to be irrational expectations, start couple’s dialogue immediately to discuss why you both disagree)</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marL="0">
              <a:lnSpc>
                <a:spcPct val="110000"/>
              </a:lnSpc>
              <a:spcBef>
                <a:spcPts val="1200"/>
              </a:spcBef>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Did I communicate my expectations to my partner? If not, then low emotion. Simply communicate.</a:t>
            </a:r>
          </a:p>
          <a:p>
            <a:pPr marL="0">
              <a:lnSpc>
                <a:spcPct val="110000"/>
              </a:lnSpc>
              <a:spcBef>
                <a:spcPts val="1200"/>
              </a:spcBef>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If we agreed previously, then ask, “Do you still agree with them? If not, why?”</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marL="0">
              <a:lnSpc>
                <a:spcPct val="110000"/>
              </a:lnSpc>
              <a:spcBef>
                <a:spcPts val="1200"/>
              </a:spcBef>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Were the expectations possible to achieve? If not, why?</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marL="0">
              <a:lnSpc>
                <a:spcPct val="110000"/>
              </a:lnSpc>
              <a:spcBef>
                <a:spcPts val="1200"/>
              </a:spcBef>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main driving force behind this process is because intensity greatly increases over time because all of the above happens, but the person continues to not fulfill the agreed-upon expectations. The person confronting feels like the other person is lying to them, ignoring them, not caring about what they think, etc. The person being confronted feels judged, parented, and defensive. If this is the case, then the person confronting needs to ask, </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marL="0" lvl="1">
              <a:lnSpc>
                <a:spcPct val="110000"/>
              </a:lnSpc>
              <a:spcBef>
                <a:spcPts val="1200"/>
              </a:spcBef>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do we have to do different? What do you want me to do when this happens again?”</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marL="0" lvl="1">
              <a:lnSpc>
                <a:spcPct val="110000"/>
              </a:lnSpc>
              <a:spcBef>
                <a:spcPts val="1200"/>
              </a:spcBef>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 intensity is going to continue because tension needs to continue to exist between us until you fulfill your promise. The issue isn’t my intensity, the issue is you failing to keep your promise.”</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marL="0" lvl="1">
              <a:lnSpc>
                <a:spcPct val="110000"/>
              </a:lnSpc>
              <a:spcBef>
                <a:spcPts val="1200"/>
              </a:spcBef>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 am not trying to judge or condemn you or parent you, I am trying to motivate you to change, hence the question.”</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marL="0" lvl="1">
              <a:lnSpc>
                <a:spcPct val="110000"/>
              </a:lnSpc>
              <a:spcBef>
                <a:spcPts val="1200"/>
              </a:spcBef>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 what do we have to do different? What do you want me to do when this happens again?”</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indent="0">
              <a:spcBef>
                <a:spcPts val="0"/>
              </a:spcBef>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ubtitle 2">
            <a:extLst>
              <a:ext uri="{FF2B5EF4-FFF2-40B4-BE49-F238E27FC236}">
                <a16:creationId xmlns:a16="http://schemas.microsoft.com/office/drawing/2014/main" id="{C473C636-6532-0FF8-B7B4-3DCBA6EF1785}"/>
              </a:ext>
            </a:extLst>
          </p:cNvPr>
          <p:cNvSpPr txBox="1">
            <a:spLocks/>
          </p:cNvSpPr>
          <p:nvPr/>
        </p:nvSpPr>
        <p:spPr>
          <a:xfrm>
            <a:off x="8366333" y="6413506"/>
            <a:ext cx="3640288" cy="354764"/>
          </a:xfrm>
          <a:prstGeom prst="rect">
            <a:avLst/>
          </a:prstGeom>
        </p:spPr>
        <p:txBody>
          <a:bodyPr vert="horz" lIns="0" tIns="0" rIns="0" bIns="0" rtlCol="0">
            <a:normAutofit/>
          </a:bodyPr>
          <a:lstStyle>
            <a:lvl1pPr marL="0" indent="0" algn="ctr" defTabSz="914400" rtl="0" eaLnBrk="1" latinLnBrk="0" hangingPunct="1">
              <a:lnSpc>
                <a:spcPct val="150000"/>
              </a:lnSpc>
              <a:spcBef>
                <a:spcPts val="1000"/>
              </a:spcBef>
              <a:buFont typeface="Arial" panose="020B0604020202020204" pitchFamily="34" charset="0"/>
              <a:buNone/>
              <a:defRPr sz="1600" kern="1200" cap="all" spc="600" baseline="0">
                <a:solidFill>
                  <a:schemeClr val="tx1"/>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200" dirty="0">
                <a:solidFill>
                  <a:schemeClr val="bg1"/>
                </a:solidFill>
                <a:hlinkClick r:id="rId2"/>
              </a:rPr>
              <a:t>www.becomingmore.com</a:t>
            </a:r>
            <a:endParaRPr lang="en-US" sz="1200" dirty="0">
              <a:solidFill>
                <a:schemeClr val="bg1"/>
              </a:solidFill>
            </a:endParaRPr>
          </a:p>
        </p:txBody>
      </p:sp>
    </p:spTree>
    <p:extLst>
      <p:ext uri="{BB962C8B-B14F-4D97-AF65-F5344CB8AC3E}">
        <p14:creationId xmlns:p14="http://schemas.microsoft.com/office/powerpoint/2010/main" val="2135133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9D89B5-CCAB-4617-B70E-501DBE3C84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E622F4-2A8F-3B65-2EF9-4F55FFEAEECB}"/>
              </a:ext>
            </a:extLst>
          </p:cNvPr>
          <p:cNvSpPr>
            <a:spLocks noGrp="1"/>
          </p:cNvSpPr>
          <p:nvPr>
            <p:ph type="title"/>
          </p:nvPr>
        </p:nvSpPr>
        <p:spPr>
          <a:xfrm>
            <a:off x="917275" y="4583953"/>
            <a:ext cx="4685857" cy="1465973"/>
          </a:xfrm>
        </p:spPr>
        <p:txBody>
          <a:bodyPr anchor="t">
            <a:normAutofit/>
          </a:bodyPr>
          <a:lstStyle/>
          <a:p>
            <a:r>
              <a:rPr lang="en-US" sz="2800"/>
              <a:t>Tinkerbell is coming</a:t>
            </a:r>
          </a:p>
        </p:txBody>
      </p:sp>
      <p:pic>
        <p:nvPicPr>
          <p:cNvPr id="4" name="Picture 3">
            <a:extLst>
              <a:ext uri="{FF2B5EF4-FFF2-40B4-BE49-F238E27FC236}">
                <a16:creationId xmlns:a16="http://schemas.microsoft.com/office/drawing/2014/main" id="{BFC5C7DB-336A-BA93-8D0F-ED08B1C7A287}"/>
              </a:ext>
            </a:extLst>
          </p:cNvPr>
          <p:cNvPicPr>
            <a:picLocks noChangeAspect="1"/>
          </p:cNvPicPr>
          <p:nvPr/>
        </p:nvPicPr>
        <p:blipFill rotWithShape="1">
          <a:blip r:embed="rId2"/>
          <a:srcRect t="14198" b="32648"/>
          <a:stretch/>
        </p:blipFill>
        <p:spPr>
          <a:xfrm>
            <a:off x="20" y="432"/>
            <a:ext cx="12191980" cy="4244759"/>
          </a:xfrm>
          <a:prstGeom prst="rect">
            <a:avLst/>
          </a:prstGeom>
        </p:spPr>
      </p:pic>
      <p:sp>
        <p:nvSpPr>
          <p:cNvPr id="3" name="Content Placeholder 2">
            <a:extLst>
              <a:ext uri="{FF2B5EF4-FFF2-40B4-BE49-F238E27FC236}">
                <a16:creationId xmlns:a16="http://schemas.microsoft.com/office/drawing/2014/main" id="{8E44267F-5F61-656C-D1BB-BFF6692EA267}"/>
              </a:ext>
            </a:extLst>
          </p:cNvPr>
          <p:cNvSpPr>
            <a:spLocks noGrp="1"/>
          </p:cNvSpPr>
          <p:nvPr>
            <p:ph idx="1"/>
          </p:nvPr>
        </p:nvSpPr>
        <p:spPr>
          <a:xfrm>
            <a:off x="6096000" y="4583953"/>
            <a:ext cx="5638800" cy="1465973"/>
          </a:xfrm>
        </p:spPr>
        <p:txBody>
          <a:bodyPr>
            <a:normAutofit/>
          </a:bodyPr>
          <a:lstStyle/>
          <a:p>
            <a:r>
              <a:rPr lang="en-US" sz="1400"/>
              <a:t>If you both went to bed tonight and Tinkerbell (yes, Tinkerbell) flew in and waved her wand over you and, instead of the ability to fly (which would be cool), you woke up tomorrow and everything in your relationship was perfect, what would be different about YOU?</a:t>
            </a:r>
          </a:p>
          <a:p>
            <a:r>
              <a:rPr lang="en-US" sz="1400"/>
              <a:t>This is the first pillar</a:t>
            </a:r>
          </a:p>
        </p:txBody>
      </p:sp>
      <p:sp>
        <p:nvSpPr>
          <p:cNvPr id="11" name="Rectangle 10">
            <a:extLst>
              <a:ext uri="{FF2B5EF4-FFF2-40B4-BE49-F238E27FC236}">
                <a16:creationId xmlns:a16="http://schemas.microsoft.com/office/drawing/2014/main" id="{955DEFE8-24AF-47F7-B020-D4D76ABA18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EAE3873-25FC-4346-B1D5-82E5F9D953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67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ubtitle 2">
            <a:extLst>
              <a:ext uri="{FF2B5EF4-FFF2-40B4-BE49-F238E27FC236}">
                <a16:creationId xmlns:a16="http://schemas.microsoft.com/office/drawing/2014/main" id="{3435B226-7A38-5467-9C25-570C71AC6F2C}"/>
              </a:ext>
            </a:extLst>
          </p:cNvPr>
          <p:cNvSpPr txBox="1">
            <a:spLocks/>
          </p:cNvSpPr>
          <p:nvPr/>
        </p:nvSpPr>
        <p:spPr>
          <a:xfrm>
            <a:off x="8366333" y="6473168"/>
            <a:ext cx="3503775" cy="312033"/>
          </a:xfrm>
          <a:prstGeom prst="rect">
            <a:avLst/>
          </a:prstGeom>
        </p:spPr>
        <p:txBody>
          <a:bodyPr vert="horz" lIns="0" tIns="0" rIns="0" bIns="0" rtlCol="0">
            <a:normAutofit/>
          </a:bodyPr>
          <a:lstStyle>
            <a:lvl1pPr marL="0" indent="0" algn="ctr" defTabSz="914400" rtl="0" eaLnBrk="1" latinLnBrk="0" hangingPunct="1">
              <a:lnSpc>
                <a:spcPct val="150000"/>
              </a:lnSpc>
              <a:spcBef>
                <a:spcPts val="1000"/>
              </a:spcBef>
              <a:buFont typeface="Arial" panose="020B0604020202020204" pitchFamily="34" charset="0"/>
              <a:buNone/>
              <a:defRPr sz="1600" kern="1200" cap="all" spc="600" baseline="0">
                <a:solidFill>
                  <a:schemeClr val="tx1"/>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200" dirty="0">
                <a:solidFill>
                  <a:schemeClr val="bg1"/>
                </a:solidFill>
                <a:hlinkClick r:id="rId3">
                  <a:extLst>
                    <a:ext uri="{A12FA001-AC4F-418D-AE19-62706E023703}">
                      <ahyp:hlinkClr xmlns:ahyp="http://schemas.microsoft.com/office/drawing/2018/hyperlinkcolor" val="tx"/>
                    </a:ext>
                  </a:extLst>
                </a:hlinkClick>
              </a:rPr>
              <a:t>www.becomingmore.com</a:t>
            </a:r>
            <a:endParaRPr lang="en-US" sz="1200" dirty="0">
              <a:solidFill>
                <a:schemeClr val="bg1"/>
              </a:solidFill>
            </a:endParaRPr>
          </a:p>
        </p:txBody>
      </p:sp>
    </p:spTree>
    <p:extLst>
      <p:ext uri="{BB962C8B-B14F-4D97-AF65-F5344CB8AC3E}">
        <p14:creationId xmlns:p14="http://schemas.microsoft.com/office/powerpoint/2010/main" val="4113257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a:extLst>
              <a:ext uri="{FF2B5EF4-FFF2-40B4-BE49-F238E27FC236}">
                <a16:creationId xmlns:a16="http://schemas.microsoft.com/office/drawing/2014/main" id="{917F2C07-910C-F408-C601-9113B10CF63D}"/>
              </a:ext>
            </a:extLst>
          </p:cNvPr>
          <p:cNvSpPr>
            <a:spLocks noChangeArrowheads="1"/>
          </p:cNvSpPr>
          <p:nvPr/>
        </p:nvSpPr>
        <p:spPr bwMode="auto">
          <a:xfrm>
            <a:off x="370703" y="274638"/>
            <a:ext cx="11434119"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en-US" altLang="en-US" dirty="0">
                <a:latin typeface="Baskerville Old Face" panose="02020602080505020303" pitchFamily="18" charset="77"/>
              </a:rPr>
              <a:t>Transactional Analysis (Communication Roles)</a:t>
            </a:r>
          </a:p>
        </p:txBody>
      </p:sp>
      <p:sp>
        <p:nvSpPr>
          <p:cNvPr id="7173" name="Text Box 5">
            <a:extLst>
              <a:ext uri="{FF2B5EF4-FFF2-40B4-BE49-F238E27FC236}">
                <a16:creationId xmlns:a16="http://schemas.microsoft.com/office/drawing/2014/main" id="{D81022A8-1CF3-8ACF-44C5-55E771FBD97E}"/>
              </a:ext>
            </a:extLst>
          </p:cNvPr>
          <p:cNvSpPr txBox="1">
            <a:spLocks noChangeArrowheads="1"/>
          </p:cNvSpPr>
          <p:nvPr/>
        </p:nvSpPr>
        <p:spPr bwMode="auto">
          <a:xfrm>
            <a:off x="3314700" y="3144839"/>
            <a:ext cx="5562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chemeClr val="accent2"/>
                </a:solidFill>
              </a:rPr>
              <a:t>ADULT			ADULT</a:t>
            </a:r>
          </a:p>
        </p:txBody>
      </p:sp>
      <p:grpSp>
        <p:nvGrpSpPr>
          <p:cNvPr id="7174" name="Group 6">
            <a:extLst>
              <a:ext uri="{FF2B5EF4-FFF2-40B4-BE49-F238E27FC236}">
                <a16:creationId xmlns:a16="http://schemas.microsoft.com/office/drawing/2014/main" id="{49F072C6-AE88-7205-12E1-684FEC5BF83F}"/>
              </a:ext>
            </a:extLst>
          </p:cNvPr>
          <p:cNvGrpSpPr>
            <a:grpSpLocks/>
          </p:cNvGrpSpPr>
          <p:nvPr/>
        </p:nvGrpSpPr>
        <p:grpSpPr bwMode="auto">
          <a:xfrm>
            <a:off x="3314700" y="914400"/>
            <a:ext cx="5562600" cy="1600200"/>
            <a:chOff x="1128" y="576"/>
            <a:chExt cx="3504" cy="1008"/>
          </a:xfrm>
        </p:grpSpPr>
        <p:sp>
          <p:nvSpPr>
            <p:cNvPr id="7175" name="Text Box 7">
              <a:extLst>
                <a:ext uri="{FF2B5EF4-FFF2-40B4-BE49-F238E27FC236}">
                  <a16:creationId xmlns:a16="http://schemas.microsoft.com/office/drawing/2014/main" id="{40BC1F48-7C90-0310-CDD9-CFFDE7E0B477}"/>
                </a:ext>
              </a:extLst>
            </p:cNvPr>
            <p:cNvSpPr txBox="1">
              <a:spLocks noChangeArrowheads="1"/>
            </p:cNvSpPr>
            <p:nvPr/>
          </p:nvSpPr>
          <p:spPr bwMode="auto">
            <a:xfrm>
              <a:off x="1128" y="1219"/>
              <a:ext cx="350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FF0000"/>
                  </a:solidFill>
                </a:rPr>
                <a:t>PARENT			PARENT</a:t>
              </a:r>
            </a:p>
          </p:txBody>
        </p:sp>
        <p:pic>
          <p:nvPicPr>
            <p:cNvPr id="7176" name="Picture 8">
              <a:extLst>
                <a:ext uri="{FF2B5EF4-FFF2-40B4-BE49-F238E27FC236}">
                  <a16:creationId xmlns:a16="http://schemas.microsoft.com/office/drawing/2014/main" id="{248DEB17-F383-BD8A-3553-0CF93BF2D0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8" y="576"/>
              <a:ext cx="888" cy="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7" name="Picture 9">
              <a:extLst>
                <a:ext uri="{FF2B5EF4-FFF2-40B4-BE49-F238E27FC236}">
                  <a16:creationId xmlns:a16="http://schemas.microsoft.com/office/drawing/2014/main" id="{68F3C81F-E2F8-8000-D4F4-C7C39DD68C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3552" y="576"/>
              <a:ext cx="888" cy="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178" name="Group 10">
            <a:extLst>
              <a:ext uri="{FF2B5EF4-FFF2-40B4-BE49-F238E27FC236}">
                <a16:creationId xmlns:a16="http://schemas.microsoft.com/office/drawing/2014/main" id="{61EEA0B1-D0AD-2960-2E94-77637D213807}"/>
              </a:ext>
            </a:extLst>
          </p:cNvPr>
          <p:cNvGrpSpPr>
            <a:grpSpLocks/>
          </p:cNvGrpSpPr>
          <p:nvPr/>
        </p:nvGrpSpPr>
        <p:grpSpPr bwMode="auto">
          <a:xfrm>
            <a:off x="3352800" y="4648201"/>
            <a:ext cx="5562600" cy="1681163"/>
            <a:chOff x="1152" y="2928"/>
            <a:chExt cx="3504" cy="1059"/>
          </a:xfrm>
        </p:grpSpPr>
        <p:sp>
          <p:nvSpPr>
            <p:cNvPr id="7179" name="Text Box 11">
              <a:extLst>
                <a:ext uri="{FF2B5EF4-FFF2-40B4-BE49-F238E27FC236}">
                  <a16:creationId xmlns:a16="http://schemas.microsoft.com/office/drawing/2014/main" id="{F40F220B-40E0-CA2E-40CD-64102ECC745E}"/>
                </a:ext>
              </a:extLst>
            </p:cNvPr>
            <p:cNvSpPr txBox="1">
              <a:spLocks noChangeArrowheads="1"/>
            </p:cNvSpPr>
            <p:nvPr/>
          </p:nvSpPr>
          <p:spPr bwMode="auto">
            <a:xfrm>
              <a:off x="1152" y="2928"/>
              <a:ext cx="350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a:solidFill>
                    <a:srgbClr val="FF0000"/>
                  </a:solidFill>
                </a:rPr>
                <a:t>CHILD			CHILD</a:t>
              </a:r>
            </a:p>
          </p:txBody>
        </p:sp>
        <p:pic>
          <p:nvPicPr>
            <p:cNvPr id="7180" name="Picture 12">
              <a:extLst>
                <a:ext uri="{FF2B5EF4-FFF2-40B4-BE49-F238E27FC236}">
                  <a16:creationId xmlns:a16="http://schemas.microsoft.com/office/drawing/2014/main" id="{F634D4D7-D178-4C62-4F75-524FBEAA18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6" y="3264"/>
              <a:ext cx="641" cy="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1" name="Picture 13">
              <a:extLst>
                <a:ext uri="{FF2B5EF4-FFF2-40B4-BE49-F238E27FC236}">
                  <a16:creationId xmlns:a16="http://schemas.microsoft.com/office/drawing/2014/main" id="{8D1E3992-4F64-A6F6-5AB3-B118D7EAFB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0" y="3264"/>
              <a:ext cx="641" cy="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182" name="AutoShape 14">
            <a:extLst>
              <a:ext uri="{FF2B5EF4-FFF2-40B4-BE49-F238E27FC236}">
                <a16:creationId xmlns:a16="http://schemas.microsoft.com/office/drawing/2014/main" id="{F6B7A887-438A-4057-4E2C-80FDA61B1473}"/>
              </a:ext>
            </a:extLst>
          </p:cNvPr>
          <p:cNvSpPr>
            <a:spLocks noChangeArrowheads="1"/>
          </p:cNvSpPr>
          <p:nvPr/>
        </p:nvSpPr>
        <p:spPr bwMode="auto">
          <a:xfrm rot="16200000">
            <a:off x="2324100" y="2095500"/>
            <a:ext cx="1447800" cy="1371600"/>
          </a:xfrm>
          <a:custGeom>
            <a:avLst/>
            <a:gdLst>
              <a:gd name="G0" fmla="+- 0 0 0"/>
              <a:gd name="G1" fmla="+- 11712991 0 0"/>
              <a:gd name="G2" fmla="+- 0 0 11712991"/>
              <a:gd name="G3" fmla="+- 10800 0 0"/>
              <a:gd name="G4" fmla="+- 0 0 0"/>
              <a:gd name="T0" fmla="*/ 360 256 1"/>
              <a:gd name="T1" fmla="*/ 0 256 1"/>
              <a:gd name="G5" fmla="+- G2 T0 T1"/>
              <a:gd name="G6" fmla="?: G2 G2 G5"/>
              <a:gd name="G7" fmla="+- 0 0 G6"/>
              <a:gd name="G8" fmla="+- 5400 0 0"/>
              <a:gd name="G9" fmla="+- 0 0 11712991"/>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12991"/>
              <a:gd name="G36" fmla="sin G34 11712991"/>
              <a:gd name="G37" fmla="+/ 11712991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679 w 21600"/>
              <a:gd name="T5" fmla="*/ 0 h 21600"/>
              <a:gd name="T6" fmla="*/ 2702 w 21600"/>
              <a:gd name="T7" fmla="*/ 10980 h 21600"/>
              <a:gd name="T8" fmla="*/ 1073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cubicBezTo>
                  <a:pt x="5400" y="10840"/>
                  <a:pt x="5400" y="10880"/>
                  <a:pt x="5401" y="10920"/>
                </a:cubicBezTo>
                <a:lnTo>
                  <a:pt x="2" y="11040"/>
                </a:lnTo>
                <a:cubicBezTo>
                  <a:pt x="0" y="10960"/>
                  <a:pt x="0" y="10880"/>
                  <a:pt x="0" y="10800"/>
                </a:cubicBezTo>
                <a:cubicBezTo>
                  <a:pt x="0" y="4835"/>
                  <a:pt x="4835" y="0"/>
                  <a:pt x="10800" y="0"/>
                </a:cubicBezTo>
                <a:cubicBezTo>
                  <a:pt x="16764" y="0"/>
                  <a:pt x="21600" y="4835"/>
                  <a:pt x="21600" y="10799"/>
                </a:cubicBezTo>
                <a:lnTo>
                  <a:pt x="21600" y="10800"/>
                </a:lnTo>
                <a:lnTo>
                  <a:pt x="24300" y="10800"/>
                </a:lnTo>
                <a:lnTo>
                  <a:pt x="18900" y="16200"/>
                </a:lnTo>
                <a:lnTo>
                  <a:pt x="13500" y="10800"/>
                </a:lnTo>
                <a:lnTo>
                  <a:pt x="16200" y="1080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4" name="AutoShape 16">
            <a:extLst>
              <a:ext uri="{FF2B5EF4-FFF2-40B4-BE49-F238E27FC236}">
                <a16:creationId xmlns:a16="http://schemas.microsoft.com/office/drawing/2014/main" id="{606AA16F-F753-4B34-2769-84EFACFD6067}"/>
              </a:ext>
            </a:extLst>
          </p:cNvPr>
          <p:cNvSpPr>
            <a:spLocks noChangeArrowheads="1"/>
          </p:cNvSpPr>
          <p:nvPr/>
        </p:nvSpPr>
        <p:spPr bwMode="auto">
          <a:xfrm>
            <a:off x="8229600" y="3124200"/>
            <a:ext cx="3229232" cy="685800"/>
          </a:xfrm>
          <a:prstGeom prst="leftArrow">
            <a:avLst>
              <a:gd name="adj1" fmla="val 50000"/>
              <a:gd name="adj2" fmla="val 52778"/>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t>Tame, Teachable, &amp; Truthful</a:t>
            </a:r>
          </a:p>
        </p:txBody>
      </p:sp>
      <p:sp>
        <p:nvSpPr>
          <p:cNvPr id="7185" name="AutoShape 17">
            <a:extLst>
              <a:ext uri="{FF2B5EF4-FFF2-40B4-BE49-F238E27FC236}">
                <a16:creationId xmlns:a16="http://schemas.microsoft.com/office/drawing/2014/main" id="{73439442-8E31-9D92-D4B8-5199BAA3184B}"/>
              </a:ext>
            </a:extLst>
          </p:cNvPr>
          <p:cNvSpPr>
            <a:spLocks noChangeArrowheads="1"/>
          </p:cNvSpPr>
          <p:nvPr/>
        </p:nvSpPr>
        <p:spPr bwMode="auto">
          <a:xfrm rot="16200000" flipH="1" flipV="1">
            <a:off x="8191500" y="3695700"/>
            <a:ext cx="1447800" cy="1371600"/>
          </a:xfrm>
          <a:custGeom>
            <a:avLst/>
            <a:gdLst>
              <a:gd name="G0" fmla="+- 0 0 0"/>
              <a:gd name="G1" fmla="+- 11712991 0 0"/>
              <a:gd name="G2" fmla="+- 0 0 11712991"/>
              <a:gd name="G3" fmla="+- 10800 0 0"/>
              <a:gd name="G4" fmla="+- 0 0 0"/>
              <a:gd name="T0" fmla="*/ 360 256 1"/>
              <a:gd name="T1" fmla="*/ 0 256 1"/>
              <a:gd name="G5" fmla="+- G2 T0 T1"/>
              <a:gd name="G6" fmla="?: G2 G2 G5"/>
              <a:gd name="G7" fmla="+- 0 0 G6"/>
              <a:gd name="G8" fmla="+- 5400 0 0"/>
              <a:gd name="G9" fmla="+- 0 0 11712991"/>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12991"/>
              <a:gd name="G36" fmla="sin G34 11712991"/>
              <a:gd name="G37" fmla="+/ 11712991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679 w 21600"/>
              <a:gd name="T5" fmla="*/ 0 h 21600"/>
              <a:gd name="T6" fmla="*/ 2702 w 21600"/>
              <a:gd name="T7" fmla="*/ 10980 h 21600"/>
              <a:gd name="T8" fmla="*/ 1073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cubicBezTo>
                  <a:pt x="5400" y="10840"/>
                  <a:pt x="5400" y="10880"/>
                  <a:pt x="5401" y="10920"/>
                </a:cubicBezTo>
                <a:lnTo>
                  <a:pt x="2" y="11040"/>
                </a:lnTo>
                <a:cubicBezTo>
                  <a:pt x="0" y="10960"/>
                  <a:pt x="0" y="10880"/>
                  <a:pt x="0" y="10800"/>
                </a:cubicBezTo>
                <a:cubicBezTo>
                  <a:pt x="0" y="4835"/>
                  <a:pt x="4835" y="0"/>
                  <a:pt x="10800" y="0"/>
                </a:cubicBezTo>
                <a:cubicBezTo>
                  <a:pt x="16764" y="0"/>
                  <a:pt x="21600" y="4835"/>
                  <a:pt x="21600" y="10799"/>
                </a:cubicBezTo>
                <a:lnTo>
                  <a:pt x="21600" y="10800"/>
                </a:lnTo>
                <a:lnTo>
                  <a:pt x="24300" y="10800"/>
                </a:lnTo>
                <a:lnTo>
                  <a:pt x="18900" y="16200"/>
                </a:lnTo>
                <a:lnTo>
                  <a:pt x="13500" y="10800"/>
                </a:lnTo>
                <a:lnTo>
                  <a:pt x="16200" y="1080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6" name="Text Box 18">
            <a:extLst>
              <a:ext uri="{FF2B5EF4-FFF2-40B4-BE49-F238E27FC236}">
                <a16:creationId xmlns:a16="http://schemas.microsoft.com/office/drawing/2014/main" id="{C50E8806-7D4F-24BE-9EDF-01CD356076BB}"/>
              </a:ext>
            </a:extLst>
          </p:cNvPr>
          <p:cNvSpPr txBox="1">
            <a:spLocks noChangeArrowheads="1"/>
          </p:cNvSpPr>
          <p:nvPr/>
        </p:nvSpPr>
        <p:spPr bwMode="auto">
          <a:xfrm>
            <a:off x="8534400" y="5562601"/>
            <a:ext cx="1752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7187" name="Text Box 19">
            <a:extLst>
              <a:ext uri="{FF2B5EF4-FFF2-40B4-BE49-F238E27FC236}">
                <a16:creationId xmlns:a16="http://schemas.microsoft.com/office/drawing/2014/main" id="{AF34DF2E-056D-995D-4DCC-45C8CC62A494}"/>
              </a:ext>
            </a:extLst>
          </p:cNvPr>
          <p:cNvSpPr txBox="1">
            <a:spLocks noChangeArrowheads="1"/>
          </p:cNvSpPr>
          <p:nvPr/>
        </p:nvSpPr>
        <p:spPr bwMode="auto">
          <a:xfrm>
            <a:off x="8610600" y="5410201"/>
            <a:ext cx="175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a:solidFill>
                  <a:srgbClr val="FF0000"/>
                </a:solidFill>
              </a:rPr>
              <a:t>defensive</a:t>
            </a:r>
          </a:p>
        </p:txBody>
      </p:sp>
      <p:sp>
        <p:nvSpPr>
          <p:cNvPr id="7188" name="Text Box 20">
            <a:extLst>
              <a:ext uri="{FF2B5EF4-FFF2-40B4-BE49-F238E27FC236}">
                <a16:creationId xmlns:a16="http://schemas.microsoft.com/office/drawing/2014/main" id="{8E7DC51C-1334-EC0A-8575-7E88FAEFE598}"/>
              </a:ext>
            </a:extLst>
          </p:cNvPr>
          <p:cNvSpPr txBox="1">
            <a:spLocks noChangeArrowheads="1"/>
          </p:cNvSpPr>
          <p:nvPr/>
        </p:nvSpPr>
        <p:spPr bwMode="auto">
          <a:xfrm>
            <a:off x="1828800" y="1295401"/>
            <a:ext cx="175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a:solidFill>
                  <a:schemeClr val="accent2"/>
                </a:solidFill>
              </a:rPr>
              <a:t>corrective</a:t>
            </a:r>
          </a:p>
        </p:txBody>
      </p:sp>
      <p:sp>
        <p:nvSpPr>
          <p:cNvPr id="2" name="Subtitle 2">
            <a:extLst>
              <a:ext uri="{FF2B5EF4-FFF2-40B4-BE49-F238E27FC236}">
                <a16:creationId xmlns:a16="http://schemas.microsoft.com/office/drawing/2014/main" id="{F2E5F83C-9837-CE54-FC26-62F03AB20A00}"/>
              </a:ext>
            </a:extLst>
          </p:cNvPr>
          <p:cNvSpPr txBox="1">
            <a:spLocks/>
          </p:cNvSpPr>
          <p:nvPr/>
        </p:nvSpPr>
        <p:spPr>
          <a:xfrm>
            <a:off x="8366333" y="6428096"/>
            <a:ext cx="3640288" cy="429904"/>
          </a:xfrm>
          <a:prstGeom prst="rect">
            <a:avLst/>
          </a:prstGeom>
        </p:spPr>
        <p:txBody>
          <a:bodyPr vert="horz" lIns="0" tIns="0" rIns="0" bIns="0" rtlCol="0">
            <a:normAutofit/>
          </a:bodyPr>
          <a:lstStyle>
            <a:lvl1pPr marL="0" indent="0" algn="ctr" defTabSz="914400" rtl="0" eaLnBrk="1" latinLnBrk="0" hangingPunct="1">
              <a:lnSpc>
                <a:spcPct val="150000"/>
              </a:lnSpc>
              <a:spcBef>
                <a:spcPts val="1000"/>
              </a:spcBef>
              <a:buFont typeface="Arial" panose="020B0604020202020204" pitchFamily="34" charset="0"/>
              <a:buNone/>
              <a:defRPr sz="1600" kern="1200" cap="all" spc="600" baseline="0">
                <a:solidFill>
                  <a:schemeClr val="tx1"/>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200" dirty="0">
                <a:solidFill>
                  <a:schemeClr val="bg1"/>
                </a:solidFill>
                <a:hlinkClick r:id="rId4">
                  <a:extLst>
                    <a:ext uri="{A12FA001-AC4F-418D-AE19-62706E023703}">
                      <ahyp:hlinkClr xmlns:ahyp="http://schemas.microsoft.com/office/drawing/2018/hyperlinkcolor" val="tx"/>
                    </a:ext>
                  </a:extLst>
                </a:hlinkClick>
              </a:rPr>
              <a:t>www.becomingmore.com</a:t>
            </a:r>
            <a:endParaRPr lang="en-US" sz="1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9" fill="hold" nodeType="clickEffect">
                                  <p:stCondLst>
                                    <p:cond delay="0"/>
                                  </p:stCondLst>
                                  <p:childTnLst>
                                    <p:set>
                                      <p:cBhvr>
                                        <p:cTn id="6" dur="1" fill="hold">
                                          <p:stCondLst>
                                            <p:cond delay="0"/>
                                          </p:stCondLst>
                                        </p:cTn>
                                        <p:tgtEl>
                                          <p:spTgt spid="7182"/>
                                        </p:tgtEl>
                                        <p:attrNameLst>
                                          <p:attrName>style.visibility</p:attrName>
                                        </p:attrNameLst>
                                      </p:cBhvr>
                                      <p:to>
                                        <p:strVal val="visible"/>
                                      </p:to>
                                    </p:set>
                                    <p:animEffect transition="in" filter="strips(upLeft)">
                                      <p:cBhvr>
                                        <p:cTn id="7" dur="500"/>
                                        <p:tgtEl>
                                          <p:spTgt spid="71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1" fill="hold" nodeType="clickEffect">
                                  <p:stCondLst>
                                    <p:cond delay="0"/>
                                  </p:stCondLst>
                                  <p:childTnLst>
                                    <p:set>
                                      <p:cBhvr>
                                        <p:cTn id="11" dur="1" fill="hold">
                                          <p:stCondLst>
                                            <p:cond delay="0"/>
                                          </p:stCondLst>
                                        </p:cTn>
                                        <p:tgtEl>
                                          <p:spTgt spid="7188"/>
                                        </p:tgtEl>
                                        <p:attrNameLst>
                                          <p:attrName>style.visibility</p:attrName>
                                        </p:attrNameLst>
                                      </p:cBhvr>
                                      <p:to>
                                        <p:strVal val="visible"/>
                                      </p:to>
                                    </p:set>
                                    <p:anim calcmode="lin" valueType="num">
                                      <p:cBhvr additive="base">
                                        <p:cTn id="12" dur="500" fill="hold"/>
                                        <p:tgtEl>
                                          <p:spTgt spid="7188"/>
                                        </p:tgtEl>
                                        <p:attrNameLst>
                                          <p:attrName>ppt_x</p:attrName>
                                        </p:attrNameLst>
                                      </p:cBhvr>
                                      <p:tavLst>
                                        <p:tav tm="0">
                                          <p:val>
                                            <p:strVal val="#ppt_x"/>
                                          </p:val>
                                        </p:tav>
                                        <p:tav tm="100000">
                                          <p:val>
                                            <p:strVal val="#ppt_x"/>
                                          </p:val>
                                        </p:tav>
                                      </p:tavLst>
                                    </p:anim>
                                    <p:anim calcmode="lin" valueType="num">
                                      <p:cBhvr additive="base">
                                        <p:cTn id="13" dur="500" fill="hold"/>
                                        <p:tgtEl>
                                          <p:spTgt spid="7188"/>
                                        </p:tgtEl>
                                        <p:attrNameLst>
                                          <p:attrName>ppt_y</p:attrName>
                                        </p:attrNameLst>
                                      </p:cBhvr>
                                      <p:tavLst>
                                        <p:tav tm="0">
                                          <p:val>
                                            <p:strVal val="0-#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nodeType="clickEffect">
                                  <p:stCondLst>
                                    <p:cond delay="0"/>
                                  </p:stCondLst>
                                  <p:childTnLst>
                                    <p:set>
                                      <p:cBhvr>
                                        <p:cTn id="17" dur="1" fill="hold">
                                          <p:stCondLst>
                                            <p:cond delay="0"/>
                                          </p:stCondLst>
                                        </p:cTn>
                                        <p:tgtEl>
                                          <p:spTgt spid="7184"/>
                                        </p:tgtEl>
                                        <p:attrNameLst>
                                          <p:attrName>style.visibility</p:attrName>
                                        </p:attrNameLst>
                                      </p:cBhvr>
                                      <p:to>
                                        <p:strVal val="visible"/>
                                      </p:to>
                                    </p:set>
                                    <p:anim calcmode="lin" valueType="num">
                                      <p:cBhvr additive="base">
                                        <p:cTn id="18" dur="500" fill="hold"/>
                                        <p:tgtEl>
                                          <p:spTgt spid="7184"/>
                                        </p:tgtEl>
                                        <p:attrNameLst>
                                          <p:attrName>ppt_x</p:attrName>
                                        </p:attrNameLst>
                                      </p:cBhvr>
                                      <p:tavLst>
                                        <p:tav tm="0">
                                          <p:val>
                                            <p:strVal val="1+#ppt_w/2"/>
                                          </p:val>
                                        </p:tav>
                                        <p:tav tm="100000">
                                          <p:val>
                                            <p:strVal val="#ppt_x"/>
                                          </p:val>
                                        </p:tav>
                                      </p:tavLst>
                                    </p:anim>
                                    <p:anim calcmode="lin" valueType="num">
                                      <p:cBhvr additive="base">
                                        <p:cTn id="19" dur="500" fill="hold"/>
                                        <p:tgtEl>
                                          <p:spTgt spid="7184"/>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xit" presetSubtype="0" fill="hold" nodeType="clickEffect">
                                  <p:stCondLst>
                                    <p:cond delay="0"/>
                                  </p:stCondLst>
                                  <p:childTnLst>
                                    <p:set>
                                      <p:cBhvr>
                                        <p:cTn id="23" dur="1" fill="hold">
                                          <p:stCondLst>
                                            <p:cond delay="0"/>
                                          </p:stCondLst>
                                        </p:cTn>
                                        <p:tgtEl>
                                          <p:spTgt spid="7184"/>
                                        </p:tgtEl>
                                        <p:attrNameLst>
                                          <p:attrName>style.visibility</p:attrName>
                                        </p:attrNameLst>
                                      </p:cBhvr>
                                      <p:to>
                                        <p:strVal val="hidden"/>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8" presetClass="entr" presetSubtype="12" fill="hold" nodeType="clickEffect">
                                  <p:stCondLst>
                                    <p:cond delay="0"/>
                                  </p:stCondLst>
                                  <p:childTnLst>
                                    <p:set>
                                      <p:cBhvr>
                                        <p:cTn id="27" dur="1" fill="hold">
                                          <p:stCondLst>
                                            <p:cond delay="0"/>
                                          </p:stCondLst>
                                        </p:cTn>
                                        <p:tgtEl>
                                          <p:spTgt spid="7185"/>
                                        </p:tgtEl>
                                        <p:attrNameLst>
                                          <p:attrName>style.visibility</p:attrName>
                                        </p:attrNameLst>
                                      </p:cBhvr>
                                      <p:to>
                                        <p:strVal val="visible"/>
                                      </p:to>
                                    </p:set>
                                    <p:animEffect transition="in" filter="strips(downLeft)">
                                      <p:cBhvr>
                                        <p:cTn id="28" dur="500"/>
                                        <p:tgtEl>
                                          <p:spTgt spid="7185"/>
                                        </p:tgtEl>
                                      </p:cBhvr>
                                    </p:animEffect>
                                  </p:childTnLst>
                                </p:cTn>
                              </p:par>
                              <p:par>
                                <p:cTn id="29" presetID="18" presetClass="entr" presetSubtype="12" fill="hold" nodeType="withEffect">
                                  <p:stCondLst>
                                    <p:cond delay="0"/>
                                  </p:stCondLst>
                                  <p:childTnLst>
                                    <p:set>
                                      <p:cBhvr>
                                        <p:cTn id="30" dur="1" fill="hold">
                                          <p:stCondLst>
                                            <p:cond delay="0"/>
                                          </p:stCondLst>
                                        </p:cTn>
                                        <p:tgtEl>
                                          <p:spTgt spid="7187"/>
                                        </p:tgtEl>
                                        <p:attrNameLst>
                                          <p:attrName>style.visibility</p:attrName>
                                        </p:attrNameLst>
                                      </p:cBhvr>
                                      <p:to>
                                        <p:strVal val="visible"/>
                                      </p:to>
                                    </p:set>
                                    <p:animEffect transition="in" filter="strips(downLeft)">
                                      <p:cBhvr>
                                        <p:cTn id="31" dur="500"/>
                                        <p:tgtEl>
                                          <p:spTgt spid="7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4" grpId="0" animBg="1"/>
      <p:bldP spid="7184" grpId="1" animBg="1"/>
      <p:bldP spid="7187" grpId="0"/>
      <p:bldP spid="718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B7D29-1F01-BF8C-642E-B50F88D07945}"/>
              </a:ext>
            </a:extLst>
          </p:cNvPr>
          <p:cNvSpPr>
            <a:spLocks noGrp="1"/>
          </p:cNvSpPr>
          <p:nvPr>
            <p:ph type="title"/>
          </p:nvPr>
        </p:nvSpPr>
        <p:spPr/>
        <p:txBody>
          <a:bodyPr/>
          <a:lstStyle/>
          <a:p>
            <a:r>
              <a:rPr lang="en-US"/>
              <a:t>Stages TO COUNSELING</a:t>
            </a:r>
            <a:endParaRPr lang="en-US" dirty="0"/>
          </a:p>
        </p:txBody>
      </p:sp>
      <p:graphicFrame>
        <p:nvGraphicFramePr>
          <p:cNvPr id="15" name="Content Placeholder 2">
            <a:extLst>
              <a:ext uri="{FF2B5EF4-FFF2-40B4-BE49-F238E27FC236}">
                <a16:creationId xmlns:a16="http://schemas.microsoft.com/office/drawing/2014/main" id="{CE0CDBA5-35D6-3596-3BDE-3E07A986D137}"/>
              </a:ext>
            </a:extLst>
          </p:cNvPr>
          <p:cNvGraphicFramePr>
            <a:graphicFrameLocks noGrp="1"/>
          </p:cNvGraphicFramePr>
          <p:nvPr>
            <p:ph idx="1"/>
          </p:nvPr>
        </p:nvGraphicFramePr>
        <p:xfrm>
          <a:off x="1371600" y="2112264"/>
          <a:ext cx="10241280" cy="3959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a:extLst>
              <a:ext uri="{FF2B5EF4-FFF2-40B4-BE49-F238E27FC236}">
                <a16:creationId xmlns:a16="http://schemas.microsoft.com/office/drawing/2014/main" id="{B7862CBB-E5BD-545A-1CC5-D47C16BA8EB6}"/>
              </a:ext>
            </a:extLst>
          </p:cNvPr>
          <p:cNvSpPr txBox="1">
            <a:spLocks/>
          </p:cNvSpPr>
          <p:nvPr/>
        </p:nvSpPr>
        <p:spPr>
          <a:xfrm>
            <a:off x="8366333" y="6428096"/>
            <a:ext cx="3640288" cy="429904"/>
          </a:xfrm>
          <a:prstGeom prst="rect">
            <a:avLst/>
          </a:prstGeom>
        </p:spPr>
        <p:txBody>
          <a:bodyPr vert="horz" lIns="0" tIns="0" rIns="0" bIns="0" rtlCol="0">
            <a:normAutofit/>
          </a:bodyPr>
          <a:lstStyle>
            <a:lvl1pPr marL="0" indent="0" algn="ctr" defTabSz="914400" rtl="0" eaLnBrk="1" latinLnBrk="0" hangingPunct="1">
              <a:lnSpc>
                <a:spcPct val="150000"/>
              </a:lnSpc>
              <a:spcBef>
                <a:spcPts val="1000"/>
              </a:spcBef>
              <a:buFont typeface="Arial" panose="020B0604020202020204" pitchFamily="34" charset="0"/>
              <a:buNone/>
              <a:defRPr sz="1600" kern="1200" cap="all" spc="600" baseline="0">
                <a:solidFill>
                  <a:schemeClr val="tx1"/>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200" dirty="0">
                <a:solidFill>
                  <a:schemeClr val="bg1"/>
                </a:solidFill>
                <a:hlinkClick r:id="rId7">
                  <a:extLst>
                    <a:ext uri="{A12FA001-AC4F-418D-AE19-62706E023703}">
                      <ahyp:hlinkClr xmlns:ahyp="http://schemas.microsoft.com/office/drawing/2018/hyperlinkcolor" val="tx"/>
                    </a:ext>
                  </a:extLst>
                </a:hlinkClick>
              </a:rPr>
              <a:t>www.becomingmore.com</a:t>
            </a:r>
            <a:endParaRPr lang="en-US" sz="1200" dirty="0">
              <a:solidFill>
                <a:schemeClr val="bg1"/>
              </a:solidFill>
            </a:endParaRPr>
          </a:p>
        </p:txBody>
      </p:sp>
    </p:spTree>
    <p:extLst>
      <p:ext uri="{BB962C8B-B14F-4D97-AF65-F5344CB8AC3E}">
        <p14:creationId xmlns:p14="http://schemas.microsoft.com/office/powerpoint/2010/main" val="2616666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383CC5D-71E8-4CB2-8E4A-F1E4FF6DC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2DA5AC1-43C5-4243-9028-07DBB80D0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8"/>
            <a:ext cx="12192000" cy="1600201"/>
          </a:xfrm>
          <a:prstGeom prst="rect">
            <a:avLst/>
          </a:prstGeom>
          <a:gradFill>
            <a:gsLst>
              <a:gs pos="0">
                <a:schemeClr val="accent5">
                  <a:alpha val="83000"/>
                </a:schemeClr>
              </a:gs>
              <a:gs pos="100000">
                <a:schemeClr val="accent6"/>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A4EDA1C-27A1-4C83-ACE4-6675EC924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9161" y="9109"/>
            <a:ext cx="7792839" cy="1594270"/>
          </a:xfrm>
          <a:prstGeom prst="rect">
            <a:avLst/>
          </a:prstGeom>
          <a:gradFill>
            <a:gsLst>
              <a:gs pos="22000">
                <a:schemeClr val="accent2">
                  <a:alpha val="0"/>
                </a:schemeClr>
              </a:gs>
              <a:gs pos="99000">
                <a:schemeClr val="accent2"/>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1C2185E4-B584-4B9D-9440-DEA0FB9D9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9021976" y="-906246"/>
            <a:ext cx="1602951" cy="3416298"/>
          </a:xfrm>
          <a:prstGeom prst="rect">
            <a:avLst/>
          </a:prstGeom>
          <a:gradFill>
            <a:gsLst>
              <a:gs pos="45000">
                <a:schemeClr val="accent4">
                  <a:alpha val="0"/>
                </a:schemeClr>
              </a:gs>
              <a:gs pos="99000">
                <a:schemeClr val="accent6">
                  <a:alpha val="33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FF33EC8A-EE0A-4395-97E2-DAD467CF73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451242" y="0"/>
            <a:ext cx="9729549" cy="1600198"/>
          </a:xfrm>
          <a:prstGeom prst="rect">
            <a:avLst/>
          </a:prstGeom>
          <a:gradFill>
            <a:gsLst>
              <a:gs pos="0">
                <a:schemeClr val="accent5">
                  <a:alpha val="30000"/>
                </a:schemeClr>
              </a:gs>
              <a:gs pos="99000">
                <a:schemeClr val="accent5">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FF85DA95-16A4-404E-9BFF-27F8E4FC78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430"/>
            <a:ext cx="7910111" cy="1600198"/>
          </a:xfrm>
          <a:prstGeom prst="rect">
            <a:avLst/>
          </a:prstGeom>
          <a:gradFill>
            <a:gsLst>
              <a:gs pos="0">
                <a:schemeClr val="accent5">
                  <a:alpha val="21000"/>
                </a:schemeClr>
              </a:gs>
              <a:gs pos="99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0C735D-CEB7-D0FD-352F-662BC1C6E959}"/>
              </a:ext>
            </a:extLst>
          </p:cNvPr>
          <p:cNvSpPr>
            <a:spLocks noGrp="1"/>
          </p:cNvSpPr>
          <p:nvPr>
            <p:ph type="title"/>
          </p:nvPr>
        </p:nvSpPr>
        <p:spPr>
          <a:xfrm>
            <a:off x="1157084" y="374427"/>
            <a:ext cx="10374517" cy="971512"/>
          </a:xfrm>
        </p:spPr>
        <p:txBody>
          <a:bodyPr anchor="ctr">
            <a:normAutofit/>
          </a:bodyPr>
          <a:lstStyle/>
          <a:p>
            <a:r>
              <a:rPr lang="en-US" sz="3200">
                <a:solidFill>
                  <a:schemeClr val="bg1"/>
                </a:solidFill>
              </a:rPr>
              <a:t>Safety &amp; pursuit</a:t>
            </a:r>
          </a:p>
        </p:txBody>
      </p:sp>
      <p:graphicFrame>
        <p:nvGraphicFramePr>
          <p:cNvPr id="5" name="Content Placeholder 2">
            <a:extLst>
              <a:ext uri="{FF2B5EF4-FFF2-40B4-BE49-F238E27FC236}">
                <a16:creationId xmlns:a16="http://schemas.microsoft.com/office/drawing/2014/main" id="{F1B22019-59A8-1E35-D2F5-05C36779A35B}"/>
              </a:ext>
            </a:extLst>
          </p:cNvPr>
          <p:cNvGraphicFramePr>
            <a:graphicFrameLocks noGrp="1"/>
          </p:cNvGraphicFramePr>
          <p:nvPr>
            <p:ph idx="1"/>
            <p:extLst>
              <p:ext uri="{D42A27DB-BD31-4B8C-83A1-F6EECF244321}">
                <p14:modId xmlns:p14="http://schemas.microsoft.com/office/powerpoint/2010/main" val="825796126"/>
              </p:ext>
            </p:extLst>
          </p:nvPr>
        </p:nvGraphicFramePr>
        <p:xfrm>
          <a:off x="579474" y="2062715"/>
          <a:ext cx="11033029" cy="4189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a:extLst>
              <a:ext uri="{FF2B5EF4-FFF2-40B4-BE49-F238E27FC236}">
                <a16:creationId xmlns:a16="http://schemas.microsoft.com/office/drawing/2014/main" id="{A74BACB8-1C17-A46B-99F4-DF4FC3D241B0}"/>
              </a:ext>
            </a:extLst>
          </p:cNvPr>
          <p:cNvSpPr txBox="1">
            <a:spLocks/>
          </p:cNvSpPr>
          <p:nvPr/>
        </p:nvSpPr>
        <p:spPr>
          <a:xfrm>
            <a:off x="8366333" y="6413506"/>
            <a:ext cx="3640288" cy="354764"/>
          </a:xfrm>
          <a:prstGeom prst="rect">
            <a:avLst/>
          </a:prstGeom>
        </p:spPr>
        <p:txBody>
          <a:bodyPr vert="horz" lIns="0" tIns="0" rIns="0" bIns="0" rtlCol="0">
            <a:normAutofit/>
          </a:bodyPr>
          <a:lstStyle>
            <a:lvl1pPr marL="0" indent="0" algn="ctr" defTabSz="914400" rtl="0" eaLnBrk="1" latinLnBrk="0" hangingPunct="1">
              <a:lnSpc>
                <a:spcPct val="150000"/>
              </a:lnSpc>
              <a:spcBef>
                <a:spcPts val="1000"/>
              </a:spcBef>
              <a:buFont typeface="Arial" panose="020B0604020202020204" pitchFamily="34" charset="0"/>
              <a:buNone/>
              <a:defRPr sz="1600" kern="1200" cap="all" spc="600" baseline="0">
                <a:solidFill>
                  <a:schemeClr val="tx1"/>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200" dirty="0">
                <a:solidFill>
                  <a:schemeClr val="bg1"/>
                </a:solidFill>
                <a:hlinkClick r:id="rId7"/>
              </a:rPr>
              <a:t>www.becomingmore.com</a:t>
            </a:r>
            <a:endParaRPr lang="en-US" sz="1200" dirty="0">
              <a:solidFill>
                <a:schemeClr val="bg1"/>
              </a:solidFill>
            </a:endParaRPr>
          </a:p>
        </p:txBody>
      </p:sp>
    </p:spTree>
    <p:extLst>
      <p:ext uri="{BB962C8B-B14F-4D97-AF65-F5344CB8AC3E}">
        <p14:creationId xmlns:p14="http://schemas.microsoft.com/office/powerpoint/2010/main" val="1963977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383CC5D-71E8-4CB2-8E4A-F1E4FF6DC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2DA5AC1-43C5-4243-9028-07DBB80D0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8"/>
            <a:ext cx="12192000" cy="1600201"/>
          </a:xfrm>
          <a:prstGeom prst="rect">
            <a:avLst/>
          </a:prstGeom>
          <a:gradFill>
            <a:gsLst>
              <a:gs pos="0">
                <a:schemeClr val="accent5">
                  <a:alpha val="83000"/>
                </a:schemeClr>
              </a:gs>
              <a:gs pos="100000">
                <a:schemeClr val="accent6"/>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A4EDA1C-27A1-4C83-ACE4-6675EC924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9161" y="9109"/>
            <a:ext cx="7792839" cy="1594270"/>
          </a:xfrm>
          <a:prstGeom prst="rect">
            <a:avLst/>
          </a:prstGeom>
          <a:gradFill>
            <a:gsLst>
              <a:gs pos="22000">
                <a:schemeClr val="accent2">
                  <a:alpha val="0"/>
                </a:schemeClr>
              </a:gs>
              <a:gs pos="99000">
                <a:schemeClr val="accent2"/>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1C2185E4-B584-4B9D-9440-DEA0FB9D9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9021976" y="-906246"/>
            <a:ext cx="1602951" cy="3416298"/>
          </a:xfrm>
          <a:prstGeom prst="rect">
            <a:avLst/>
          </a:prstGeom>
          <a:gradFill>
            <a:gsLst>
              <a:gs pos="45000">
                <a:schemeClr val="accent4">
                  <a:alpha val="0"/>
                </a:schemeClr>
              </a:gs>
              <a:gs pos="99000">
                <a:schemeClr val="accent6">
                  <a:alpha val="33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FF33EC8A-EE0A-4395-97E2-DAD467CF73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451242" y="0"/>
            <a:ext cx="9729549" cy="1600198"/>
          </a:xfrm>
          <a:prstGeom prst="rect">
            <a:avLst/>
          </a:prstGeom>
          <a:gradFill>
            <a:gsLst>
              <a:gs pos="0">
                <a:schemeClr val="accent5">
                  <a:alpha val="30000"/>
                </a:schemeClr>
              </a:gs>
              <a:gs pos="99000">
                <a:schemeClr val="accent5">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FF85DA95-16A4-404E-9BFF-27F8E4FC78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430"/>
            <a:ext cx="7910111" cy="1600198"/>
          </a:xfrm>
          <a:prstGeom prst="rect">
            <a:avLst/>
          </a:prstGeom>
          <a:gradFill>
            <a:gsLst>
              <a:gs pos="0">
                <a:schemeClr val="accent5">
                  <a:alpha val="21000"/>
                </a:schemeClr>
              </a:gs>
              <a:gs pos="99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DC52C0-D44C-4C08-C7FC-411BC7D4EC98}"/>
              </a:ext>
            </a:extLst>
          </p:cNvPr>
          <p:cNvSpPr>
            <a:spLocks noGrp="1"/>
          </p:cNvSpPr>
          <p:nvPr>
            <p:ph type="title"/>
          </p:nvPr>
        </p:nvSpPr>
        <p:spPr>
          <a:xfrm>
            <a:off x="1157084" y="374427"/>
            <a:ext cx="10374517" cy="971512"/>
          </a:xfrm>
        </p:spPr>
        <p:txBody>
          <a:bodyPr anchor="ctr">
            <a:normAutofit/>
          </a:bodyPr>
          <a:lstStyle/>
          <a:p>
            <a:r>
              <a:rPr lang="en-US" sz="3200">
                <a:solidFill>
                  <a:schemeClr val="bg1"/>
                </a:solidFill>
              </a:rPr>
              <a:t> “brag about” the second pillar</a:t>
            </a:r>
          </a:p>
        </p:txBody>
      </p:sp>
      <p:graphicFrame>
        <p:nvGraphicFramePr>
          <p:cNvPr id="5" name="Content Placeholder 2">
            <a:extLst>
              <a:ext uri="{FF2B5EF4-FFF2-40B4-BE49-F238E27FC236}">
                <a16:creationId xmlns:a16="http://schemas.microsoft.com/office/drawing/2014/main" id="{CA66AC00-E7E5-B87A-F023-AA0A647031CB}"/>
              </a:ext>
            </a:extLst>
          </p:cNvPr>
          <p:cNvGraphicFramePr>
            <a:graphicFrameLocks noGrp="1"/>
          </p:cNvGraphicFramePr>
          <p:nvPr>
            <p:ph idx="1"/>
            <p:extLst>
              <p:ext uri="{D42A27DB-BD31-4B8C-83A1-F6EECF244321}">
                <p14:modId xmlns:p14="http://schemas.microsoft.com/office/powerpoint/2010/main" val="929562760"/>
              </p:ext>
            </p:extLst>
          </p:nvPr>
        </p:nvGraphicFramePr>
        <p:xfrm>
          <a:off x="579474" y="2062715"/>
          <a:ext cx="11033029" cy="4189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a:extLst>
              <a:ext uri="{FF2B5EF4-FFF2-40B4-BE49-F238E27FC236}">
                <a16:creationId xmlns:a16="http://schemas.microsoft.com/office/drawing/2014/main" id="{1EAB7C7D-E0C8-0F19-8B26-772B9321C623}"/>
              </a:ext>
            </a:extLst>
          </p:cNvPr>
          <p:cNvSpPr txBox="1">
            <a:spLocks/>
          </p:cNvSpPr>
          <p:nvPr/>
        </p:nvSpPr>
        <p:spPr>
          <a:xfrm>
            <a:off x="8366333" y="6285318"/>
            <a:ext cx="3640288" cy="429904"/>
          </a:xfrm>
          <a:prstGeom prst="rect">
            <a:avLst/>
          </a:prstGeom>
        </p:spPr>
        <p:txBody>
          <a:bodyPr vert="horz" lIns="0" tIns="0" rIns="0" bIns="0" rtlCol="0">
            <a:normAutofit/>
          </a:bodyPr>
          <a:lstStyle>
            <a:lvl1pPr marL="0" indent="0" algn="ctr" defTabSz="914400" rtl="0" eaLnBrk="1" latinLnBrk="0" hangingPunct="1">
              <a:lnSpc>
                <a:spcPct val="150000"/>
              </a:lnSpc>
              <a:spcBef>
                <a:spcPts val="1000"/>
              </a:spcBef>
              <a:buFont typeface="Arial" panose="020B0604020202020204" pitchFamily="34" charset="0"/>
              <a:buNone/>
              <a:defRPr sz="1600" kern="1200" cap="all" spc="600" baseline="0">
                <a:solidFill>
                  <a:schemeClr val="tx1"/>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200" dirty="0">
                <a:solidFill>
                  <a:schemeClr val="bg1"/>
                </a:solidFill>
                <a:hlinkClick r:id="rId7"/>
              </a:rPr>
              <a:t>www.becomingmore.com</a:t>
            </a:r>
            <a:endParaRPr lang="en-US" sz="1200" dirty="0">
              <a:solidFill>
                <a:schemeClr val="bg1"/>
              </a:solidFill>
            </a:endParaRPr>
          </a:p>
        </p:txBody>
      </p:sp>
    </p:spTree>
    <p:extLst>
      <p:ext uri="{BB962C8B-B14F-4D97-AF65-F5344CB8AC3E}">
        <p14:creationId xmlns:p14="http://schemas.microsoft.com/office/powerpoint/2010/main" val="14934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419DA-80EF-33D2-6B0A-4ECA9DF7C2A8}"/>
              </a:ext>
            </a:extLst>
          </p:cNvPr>
          <p:cNvSpPr>
            <a:spLocks noGrp="1"/>
          </p:cNvSpPr>
          <p:nvPr>
            <p:ph type="title"/>
          </p:nvPr>
        </p:nvSpPr>
        <p:spPr>
          <a:xfrm>
            <a:off x="405517" y="795528"/>
            <a:ext cx="11449878" cy="540291"/>
          </a:xfrm>
        </p:spPr>
        <p:txBody>
          <a:bodyPr>
            <a:normAutofit/>
          </a:bodyPr>
          <a:lstStyle/>
          <a:p>
            <a:r>
              <a:rPr lang="en-US" sz="2800" dirty="0"/>
              <a:t>Rate the current state of the relationship</a:t>
            </a:r>
          </a:p>
        </p:txBody>
      </p:sp>
      <p:sp>
        <p:nvSpPr>
          <p:cNvPr id="3" name="Content Placeholder 2">
            <a:extLst>
              <a:ext uri="{FF2B5EF4-FFF2-40B4-BE49-F238E27FC236}">
                <a16:creationId xmlns:a16="http://schemas.microsoft.com/office/drawing/2014/main" id="{D333B5C9-6945-4AE4-2114-D2EB6C471468}"/>
              </a:ext>
            </a:extLst>
          </p:cNvPr>
          <p:cNvSpPr>
            <a:spLocks noGrp="1"/>
          </p:cNvSpPr>
          <p:nvPr>
            <p:ph idx="1"/>
          </p:nvPr>
        </p:nvSpPr>
        <p:spPr>
          <a:xfrm>
            <a:off x="405517" y="1558456"/>
            <a:ext cx="11207363" cy="4513160"/>
          </a:xfrm>
        </p:spPr>
        <p:txBody>
          <a:bodyPr/>
          <a:lstStyle/>
          <a:p>
            <a:pPr marL="0" indent="0">
              <a:buNone/>
            </a:pPr>
            <a:r>
              <a:rPr lang="en-US" dirty="0"/>
              <a:t>-10					      	0					       +10</a:t>
            </a:r>
          </a:p>
          <a:p>
            <a:pPr marL="0" indent="0">
              <a:buNone/>
            </a:pPr>
            <a:r>
              <a:rPr lang="en-US" dirty="0"/>
              <a:t>Ready to end it		      “Just there – roommates”		                  Brag About</a:t>
            </a:r>
          </a:p>
          <a:p>
            <a:pPr marL="0" indent="0">
              <a:buNone/>
            </a:pPr>
            <a:endParaRPr lang="en-US" dirty="0"/>
          </a:p>
          <a:p>
            <a:pPr marL="0" indent="0" algn="ctr">
              <a:buNone/>
            </a:pPr>
            <a:r>
              <a:rPr lang="en-US" i="1" dirty="0"/>
              <a:t>+10 is NOT perfection; and is possible. It is when both of you say, “I know it will in the future, but right now I don’t know how our relationship can get any better.”</a:t>
            </a:r>
          </a:p>
          <a:p>
            <a:pPr marL="0" indent="0">
              <a:buNone/>
            </a:pPr>
            <a:r>
              <a:rPr lang="en-US" i="1" dirty="0"/>
              <a:t>Man’s rating:</a:t>
            </a:r>
          </a:p>
          <a:p>
            <a:pPr marL="0" indent="0">
              <a:buNone/>
            </a:pPr>
            <a:r>
              <a:rPr lang="en-US" i="1" dirty="0"/>
              <a:t>Woman’s rating:</a:t>
            </a:r>
          </a:p>
          <a:p>
            <a:pPr marL="0" indent="0">
              <a:buNone/>
            </a:pPr>
            <a:r>
              <a:rPr lang="en-US" i="1" dirty="0"/>
              <a:t>Men are the “thermostat” of the relationship, women are the “thermometer”….</a:t>
            </a:r>
            <a:r>
              <a:rPr lang="en-US" dirty="0">
                <a:sym typeface="Wingdings" pitchFamily="2" charset="2"/>
              </a:rPr>
              <a:t></a:t>
            </a:r>
            <a:endParaRPr lang="en-US" i="1" dirty="0"/>
          </a:p>
        </p:txBody>
      </p:sp>
      <p:sp>
        <p:nvSpPr>
          <p:cNvPr id="4" name="Subtitle 2">
            <a:extLst>
              <a:ext uri="{FF2B5EF4-FFF2-40B4-BE49-F238E27FC236}">
                <a16:creationId xmlns:a16="http://schemas.microsoft.com/office/drawing/2014/main" id="{550F867A-2E3E-8867-7460-20A1C862BC3B}"/>
              </a:ext>
            </a:extLst>
          </p:cNvPr>
          <p:cNvSpPr txBox="1">
            <a:spLocks/>
          </p:cNvSpPr>
          <p:nvPr/>
        </p:nvSpPr>
        <p:spPr>
          <a:xfrm>
            <a:off x="8366333" y="6428096"/>
            <a:ext cx="3640288" cy="429904"/>
          </a:xfrm>
          <a:prstGeom prst="rect">
            <a:avLst/>
          </a:prstGeom>
        </p:spPr>
        <p:txBody>
          <a:bodyPr vert="horz" lIns="0" tIns="0" rIns="0" bIns="0" rtlCol="0">
            <a:normAutofit/>
          </a:bodyPr>
          <a:lstStyle>
            <a:lvl1pPr marL="0" indent="0" algn="ctr" defTabSz="914400" rtl="0" eaLnBrk="1" latinLnBrk="0" hangingPunct="1">
              <a:lnSpc>
                <a:spcPct val="150000"/>
              </a:lnSpc>
              <a:spcBef>
                <a:spcPts val="1000"/>
              </a:spcBef>
              <a:buFont typeface="Arial" panose="020B0604020202020204" pitchFamily="34" charset="0"/>
              <a:buNone/>
              <a:defRPr sz="1600" kern="1200" cap="all" spc="600" baseline="0">
                <a:solidFill>
                  <a:schemeClr val="tx1"/>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200" dirty="0">
                <a:solidFill>
                  <a:schemeClr val="bg1"/>
                </a:solidFill>
                <a:hlinkClick r:id="rId2">
                  <a:extLst>
                    <a:ext uri="{A12FA001-AC4F-418D-AE19-62706E023703}">
                      <ahyp:hlinkClr xmlns:ahyp="http://schemas.microsoft.com/office/drawing/2018/hyperlinkcolor" val="tx"/>
                    </a:ext>
                  </a:extLst>
                </a:hlinkClick>
              </a:rPr>
              <a:t>www.becomingmore.com</a:t>
            </a:r>
            <a:endParaRPr lang="en-US" sz="1200" dirty="0">
              <a:solidFill>
                <a:schemeClr val="bg1"/>
              </a:solidFill>
            </a:endParaRPr>
          </a:p>
        </p:txBody>
      </p:sp>
    </p:spTree>
    <p:extLst>
      <p:ext uri="{BB962C8B-B14F-4D97-AF65-F5344CB8AC3E}">
        <p14:creationId xmlns:p14="http://schemas.microsoft.com/office/powerpoint/2010/main" val="3534245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B7D29-1F01-BF8C-642E-B50F88D07945}"/>
              </a:ext>
            </a:extLst>
          </p:cNvPr>
          <p:cNvSpPr>
            <a:spLocks noGrp="1"/>
          </p:cNvSpPr>
          <p:nvPr>
            <p:ph type="title"/>
          </p:nvPr>
        </p:nvSpPr>
        <p:spPr/>
        <p:txBody>
          <a:bodyPr/>
          <a:lstStyle/>
          <a:p>
            <a:r>
              <a:rPr lang="en-US"/>
              <a:t>Stages TO COUNSELING</a:t>
            </a:r>
            <a:endParaRPr lang="en-US" dirty="0"/>
          </a:p>
        </p:txBody>
      </p:sp>
      <p:graphicFrame>
        <p:nvGraphicFramePr>
          <p:cNvPr id="15" name="Content Placeholder 2">
            <a:extLst>
              <a:ext uri="{FF2B5EF4-FFF2-40B4-BE49-F238E27FC236}">
                <a16:creationId xmlns:a16="http://schemas.microsoft.com/office/drawing/2014/main" id="{CE0CDBA5-35D6-3596-3BDE-3E07A986D137}"/>
              </a:ext>
            </a:extLst>
          </p:cNvPr>
          <p:cNvGraphicFramePr>
            <a:graphicFrameLocks noGrp="1"/>
          </p:cNvGraphicFramePr>
          <p:nvPr>
            <p:ph idx="1"/>
          </p:nvPr>
        </p:nvGraphicFramePr>
        <p:xfrm>
          <a:off x="1371600" y="2112264"/>
          <a:ext cx="10241280" cy="3959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ubtitle 2">
            <a:extLst>
              <a:ext uri="{FF2B5EF4-FFF2-40B4-BE49-F238E27FC236}">
                <a16:creationId xmlns:a16="http://schemas.microsoft.com/office/drawing/2014/main" id="{7F7028D6-08B6-A66C-D544-31306E41B82A}"/>
              </a:ext>
            </a:extLst>
          </p:cNvPr>
          <p:cNvSpPr txBox="1">
            <a:spLocks/>
          </p:cNvSpPr>
          <p:nvPr/>
        </p:nvSpPr>
        <p:spPr>
          <a:xfrm>
            <a:off x="8366333" y="6428096"/>
            <a:ext cx="3640288" cy="429904"/>
          </a:xfrm>
          <a:prstGeom prst="rect">
            <a:avLst/>
          </a:prstGeom>
        </p:spPr>
        <p:txBody>
          <a:bodyPr vert="horz" lIns="0" tIns="0" rIns="0" bIns="0" rtlCol="0">
            <a:normAutofit/>
          </a:bodyPr>
          <a:lstStyle>
            <a:lvl1pPr marL="0" indent="0" algn="ctr" defTabSz="914400" rtl="0" eaLnBrk="1" latinLnBrk="0" hangingPunct="1">
              <a:lnSpc>
                <a:spcPct val="150000"/>
              </a:lnSpc>
              <a:spcBef>
                <a:spcPts val="1000"/>
              </a:spcBef>
              <a:buFont typeface="Arial" panose="020B0604020202020204" pitchFamily="34" charset="0"/>
              <a:buNone/>
              <a:defRPr sz="1600" kern="1200" cap="all" spc="600" baseline="0">
                <a:solidFill>
                  <a:schemeClr val="tx1"/>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200" dirty="0">
                <a:solidFill>
                  <a:schemeClr val="bg1"/>
                </a:solidFill>
                <a:hlinkClick r:id="rId7">
                  <a:extLst>
                    <a:ext uri="{A12FA001-AC4F-418D-AE19-62706E023703}">
                      <ahyp:hlinkClr xmlns:ahyp="http://schemas.microsoft.com/office/drawing/2018/hyperlinkcolor" val="tx"/>
                    </a:ext>
                  </a:extLst>
                </a:hlinkClick>
              </a:rPr>
              <a:t>www.becomingmore.com</a:t>
            </a:r>
            <a:endParaRPr lang="en-US" sz="1200" dirty="0">
              <a:solidFill>
                <a:schemeClr val="bg1"/>
              </a:solidFill>
            </a:endParaRPr>
          </a:p>
        </p:txBody>
      </p:sp>
    </p:spTree>
    <p:extLst>
      <p:ext uri="{BB962C8B-B14F-4D97-AF65-F5344CB8AC3E}">
        <p14:creationId xmlns:p14="http://schemas.microsoft.com/office/powerpoint/2010/main" val="3632237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FF7D6F-ED6D-C81F-47A5-A0DA416A39C1}"/>
              </a:ext>
            </a:extLst>
          </p:cNvPr>
          <p:cNvSpPr>
            <a:spLocks noGrp="1"/>
          </p:cNvSpPr>
          <p:nvPr>
            <p:ph type="title"/>
          </p:nvPr>
        </p:nvSpPr>
        <p:spPr>
          <a:xfrm>
            <a:off x="1030014" y="286602"/>
            <a:ext cx="6279644" cy="1132296"/>
          </a:xfrm>
        </p:spPr>
        <p:txBody>
          <a:bodyPr anchor="t" anchorCtr="0">
            <a:normAutofit/>
          </a:bodyPr>
          <a:lstStyle/>
          <a:p>
            <a:pPr>
              <a:lnSpc>
                <a:spcPct val="90000"/>
              </a:lnSpc>
            </a:pPr>
            <a:r>
              <a:rPr lang="en-US" sz="2400" dirty="0"/>
              <a:t>First goal: don’t cause further damage to the relationship (hurt)</a:t>
            </a:r>
          </a:p>
        </p:txBody>
      </p:sp>
      <p:sp>
        <p:nvSpPr>
          <p:cNvPr id="3" name="Content Placeholder 2">
            <a:extLst>
              <a:ext uri="{FF2B5EF4-FFF2-40B4-BE49-F238E27FC236}">
                <a16:creationId xmlns:a16="http://schemas.microsoft.com/office/drawing/2014/main" id="{17A4FC8F-7DCC-269E-D2D8-AF67ED026148}"/>
              </a:ext>
            </a:extLst>
          </p:cNvPr>
          <p:cNvSpPr>
            <a:spLocks noGrp="1"/>
          </p:cNvSpPr>
          <p:nvPr>
            <p:ph idx="1"/>
          </p:nvPr>
        </p:nvSpPr>
        <p:spPr>
          <a:xfrm>
            <a:off x="399393" y="1705501"/>
            <a:ext cx="6910266" cy="3297423"/>
          </a:xfrm>
        </p:spPr>
        <p:txBody>
          <a:bodyPr>
            <a:normAutofit/>
          </a:bodyPr>
          <a:lstStyle/>
          <a:p>
            <a:pPr marL="0" indent="0">
              <a:buNone/>
            </a:pPr>
            <a:r>
              <a:rPr lang="en-US" sz="1800" b="1" dirty="0"/>
              <a:t>STOP AND PUNT TECHNIQUE</a:t>
            </a:r>
          </a:p>
          <a:p>
            <a:pPr marL="0" indent="0">
              <a:buNone/>
            </a:pPr>
            <a:r>
              <a:rPr lang="en-US" sz="1800" dirty="0"/>
              <a:t>When discussing legitimate topics, couples hurt each other by poor communication. The first goal is to “not cause further damage” by using the “stop and punt” technique. When you start escalating with one another, either of you may stop the conversation to avoid causing further damage, but you MUST agree on a time (15 mins, 6:00 pm, tomorrow at 2:00, etc.) to come back and try again. When you do come back, you will utilize a technique called “Couple’s Dialogue” which will be explained later.</a:t>
            </a:r>
          </a:p>
        </p:txBody>
      </p:sp>
      <p:sp>
        <p:nvSpPr>
          <p:cNvPr id="24" name="Rectangle 23">
            <a:extLst>
              <a:ext uri="{FF2B5EF4-FFF2-40B4-BE49-F238E27FC236}">
                <a16:creationId xmlns:a16="http://schemas.microsoft.com/office/drawing/2014/main" id="{61707E60-CEC9-4661-AA82-69242EB4B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6116"/>
            <a:ext cx="12191998" cy="461774"/>
          </a:xfrm>
          <a:prstGeom prst="rect">
            <a:avLst/>
          </a:prstGeom>
          <a:gradFill>
            <a:gsLst>
              <a:gs pos="0">
                <a:schemeClr val="accent5"/>
              </a:gs>
              <a:gs pos="100000">
                <a:schemeClr val="accent2">
                  <a:lumMod val="60000"/>
                  <a:lumOff val="40000"/>
                  <a:alpha val="59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8F035CD8-AE30-4146-96F2-036B0CE5E4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300" y="6406115"/>
            <a:ext cx="4076698" cy="464399"/>
          </a:xfrm>
          <a:prstGeom prst="rect">
            <a:avLst/>
          </a:prstGeom>
          <a:gradFill>
            <a:gsLst>
              <a:gs pos="19000">
                <a:schemeClr val="accent6">
                  <a:lumMod val="75000"/>
                  <a:alpha val="61000"/>
                </a:schemeClr>
              </a:gs>
              <a:gs pos="99000">
                <a:schemeClr val="accent6">
                  <a:alpha val="8700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descr="Close up image of hands applauding">
            <a:extLst>
              <a:ext uri="{FF2B5EF4-FFF2-40B4-BE49-F238E27FC236}">
                <a16:creationId xmlns:a16="http://schemas.microsoft.com/office/drawing/2014/main" id="{D2AC8843-FEE3-838F-871F-2023DB3FBF64}"/>
              </a:ext>
            </a:extLst>
          </p:cNvPr>
          <p:cNvPicPr>
            <a:picLocks noChangeAspect="1"/>
          </p:cNvPicPr>
          <p:nvPr/>
        </p:nvPicPr>
        <p:blipFill rotWithShape="1">
          <a:blip r:embed="rId2"/>
          <a:srcRect l="35492" r="22113" b="1"/>
          <a:stretch/>
        </p:blipFill>
        <p:spPr>
          <a:xfrm>
            <a:off x="8115300" y="-12515"/>
            <a:ext cx="4076700" cy="6418631"/>
          </a:xfrm>
          <a:prstGeom prst="rect">
            <a:avLst/>
          </a:prstGeom>
        </p:spPr>
      </p:pic>
      <p:sp>
        <p:nvSpPr>
          <p:cNvPr id="4" name="Subtitle 2">
            <a:extLst>
              <a:ext uri="{FF2B5EF4-FFF2-40B4-BE49-F238E27FC236}">
                <a16:creationId xmlns:a16="http://schemas.microsoft.com/office/drawing/2014/main" id="{11BFFCE6-CFB2-26CD-9ED2-6DEDAA7E953D}"/>
              </a:ext>
            </a:extLst>
          </p:cNvPr>
          <p:cNvSpPr txBox="1">
            <a:spLocks/>
          </p:cNvSpPr>
          <p:nvPr/>
        </p:nvSpPr>
        <p:spPr>
          <a:xfrm>
            <a:off x="8366333" y="6428096"/>
            <a:ext cx="3640288" cy="429904"/>
          </a:xfrm>
          <a:prstGeom prst="rect">
            <a:avLst/>
          </a:prstGeom>
        </p:spPr>
        <p:txBody>
          <a:bodyPr vert="horz" lIns="0" tIns="0" rIns="0" bIns="0" rtlCol="0">
            <a:normAutofit/>
          </a:bodyPr>
          <a:lstStyle>
            <a:lvl1pPr marL="0" indent="0" algn="ctr" defTabSz="914400" rtl="0" eaLnBrk="1" latinLnBrk="0" hangingPunct="1">
              <a:lnSpc>
                <a:spcPct val="150000"/>
              </a:lnSpc>
              <a:spcBef>
                <a:spcPts val="1000"/>
              </a:spcBef>
              <a:buFont typeface="Arial" panose="020B0604020202020204" pitchFamily="34" charset="0"/>
              <a:buNone/>
              <a:defRPr sz="1600" kern="1200" cap="all" spc="600" baseline="0">
                <a:solidFill>
                  <a:schemeClr val="tx1"/>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200" dirty="0">
                <a:solidFill>
                  <a:schemeClr val="bg1"/>
                </a:solidFill>
                <a:hlinkClick r:id="rId3">
                  <a:extLst>
                    <a:ext uri="{A12FA001-AC4F-418D-AE19-62706E023703}">
                      <ahyp:hlinkClr xmlns:ahyp="http://schemas.microsoft.com/office/drawing/2018/hyperlinkcolor" val="tx"/>
                    </a:ext>
                  </a:extLst>
                </a:hlinkClick>
              </a:rPr>
              <a:t>www.becomingmore.com</a:t>
            </a:r>
            <a:endParaRPr lang="en-US" sz="1200" dirty="0">
              <a:solidFill>
                <a:schemeClr val="bg1"/>
              </a:solidFill>
            </a:endParaRPr>
          </a:p>
        </p:txBody>
      </p:sp>
    </p:spTree>
    <p:extLst>
      <p:ext uri="{BB962C8B-B14F-4D97-AF65-F5344CB8AC3E}">
        <p14:creationId xmlns:p14="http://schemas.microsoft.com/office/powerpoint/2010/main" val="494428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11F43D9B-58D4-852F-86F2-2D9E17B8AF4F}"/>
              </a:ext>
            </a:extLst>
          </p:cNvPr>
          <p:cNvSpPr>
            <a:spLocks noGrp="1"/>
          </p:cNvSpPr>
          <p:nvPr>
            <p:ph type="title"/>
          </p:nvPr>
        </p:nvSpPr>
        <p:spPr>
          <a:xfrm>
            <a:off x="387927" y="1028701"/>
            <a:ext cx="3248863" cy="3020785"/>
          </a:xfrm>
        </p:spPr>
        <p:txBody>
          <a:bodyPr>
            <a:normAutofit/>
          </a:bodyPr>
          <a:lstStyle/>
          <a:p>
            <a:pPr algn="r"/>
            <a:r>
              <a:rPr lang="en-US" sz="2000">
                <a:solidFill>
                  <a:schemeClr val="bg1"/>
                </a:solidFill>
              </a:rPr>
              <a:t>COMMUNICATION TECHNIQUES</a:t>
            </a:r>
          </a:p>
        </p:txBody>
      </p:sp>
      <p:sp>
        <p:nvSpPr>
          <p:cNvPr id="3" name="Content Placeholder 2">
            <a:extLst>
              <a:ext uri="{FF2B5EF4-FFF2-40B4-BE49-F238E27FC236}">
                <a16:creationId xmlns:a16="http://schemas.microsoft.com/office/drawing/2014/main" id="{06C723C2-24C7-0130-6349-8B5D68DBA43D}"/>
              </a:ext>
            </a:extLst>
          </p:cNvPr>
          <p:cNvSpPr>
            <a:spLocks noGrp="1"/>
          </p:cNvSpPr>
          <p:nvPr>
            <p:ph idx="1"/>
          </p:nvPr>
        </p:nvSpPr>
        <p:spPr>
          <a:xfrm>
            <a:off x="4777409" y="461319"/>
            <a:ext cx="7026664" cy="5410845"/>
          </a:xfrm>
        </p:spPr>
        <p:txBody>
          <a:bodyPr>
            <a:normAutofit/>
          </a:bodyPr>
          <a:lstStyle/>
          <a:p>
            <a:pPr marL="0" indent="0">
              <a:lnSpc>
                <a:spcPct val="110000"/>
              </a:lnSpc>
              <a:spcBef>
                <a:spcPts val="1200"/>
              </a:spcBef>
              <a:buNone/>
            </a:pPr>
            <a:r>
              <a:rPr lang="en-US" sz="1700" b="1" u="sng" dirty="0">
                <a:effectLst/>
                <a:latin typeface="Calibri" panose="020F0502020204030204" pitchFamily="34" charset="0"/>
                <a:ea typeface="Times New Roman" panose="02020603050405020304" pitchFamily="18" charset="0"/>
                <a:cs typeface="Calibri" panose="020F0502020204030204" pitchFamily="34" charset="0"/>
              </a:rPr>
              <a:t>PRACTICING SAFETY: “ARE WE SAFE?” OR “WE ARE SAFE”</a:t>
            </a:r>
            <a:endParaRPr lang="en-US" sz="1700" b="1" u="sng" dirty="0">
              <a:latin typeface="Calibri" panose="020F0502020204030204" pitchFamily="34" charset="0"/>
              <a:ea typeface="Times New Roman" panose="02020603050405020304" pitchFamily="18" charset="0"/>
              <a:cs typeface="Calibri" panose="020F0502020204030204" pitchFamily="34" charset="0"/>
            </a:endParaRPr>
          </a:p>
          <a:p>
            <a:pPr>
              <a:lnSpc>
                <a:spcPct val="110000"/>
              </a:lnSpc>
              <a:spcBef>
                <a:spcPts val="1200"/>
              </a:spcBef>
            </a:pPr>
            <a:r>
              <a:rPr lang="en-US" sz="1800" dirty="0">
                <a:effectLst/>
                <a:latin typeface="Calibri" panose="020F0502020204030204" pitchFamily="34" charset="0"/>
                <a:ea typeface="Times New Roman" panose="02020603050405020304" pitchFamily="18" charset="0"/>
                <a:cs typeface="Calibri" panose="020F0502020204030204" pitchFamily="34" charset="0"/>
              </a:rPr>
              <a:t>If you want to ask a legitimate question </a:t>
            </a:r>
            <a:r>
              <a:rPr lang="en-US" sz="1800" dirty="0">
                <a:latin typeface="Calibri" panose="020F0502020204030204" pitchFamily="34" charset="0"/>
                <a:ea typeface="Times New Roman" panose="02020603050405020304" pitchFamily="18" charset="0"/>
                <a:cs typeface="Calibri" panose="020F0502020204030204" pitchFamily="34" charset="0"/>
              </a:rPr>
              <a:t>or make a statement, but are concerned it will trigger your partner, simply </a:t>
            </a:r>
            <a:r>
              <a:rPr lang="en-US" sz="1800" dirty="0">
                <a:effectLst/>
                <a:latin typeface="Calibri" panose="020F0502020204030204" pitchFamily="34" charset="0"/>
                <a:ea typeface="Times New Roman" panose="02020603050405020304" pitchFamily="18" charset="0"/>
                <a:cs typeface="Calibri" panose="020F0502020204030204" pitchFamily="34" charset="0"/>
              </a:rPr>
              <a:t>ask “Are we safe right now?” </a:t>
            </a:r>
          </a:p>
          <a:p>
            <a:pPr>
              <a:lnSpc>
                <a:spcPct val="110000"/>
              </a:lnSpc>
              <a:spcBef>
                <a:spcPts val="1200"/>
              </a:spcBef>
            </a:pPr>
            <a:r>
              <a:rPr lang="en-US" sz="1800" dirty="0">
                <a:latin typeface="Calibri" panose="020F0502020204030204" pitchFamily="34" charset="0"/>
                <a:ea typeface="Times New Roman" panose="02020603050405020304" pitchFamily="18" charset="0"/>
                <a:cs typeface="Calibri" panose="020F0502020204030204" pitchFamily="34" charset="0"/>
              </a:rPr>
              <a:t>If you are asked that question, you know that question means “My partner has thought through this and believes the concern is legitimate but is fearful I’ll respond poorly.” So, you will answer, “yes”. </a:t>
            </a:r>
          </a:p>
          <a:p>
            <a:pPr>
              <a:lnSpc>
                <a:spcPct val="110000"/>
              </a:lnSpc>
              <a:spcBef>
                <a:spcPts val="1200"/>
              </a:spcBef>
            </a:pPr>
            <a:r>
              <a:rPr lang="en-US" sz="1800" dirty="0">
                <a:effectLst/>
                <a:latin typeface="Calibri" panose="020F0502020204030204" pitchFamily="34" charset="0"/>
                <a:ea typeface="Times New Roman" panose="02020603050405020304" pitchFamily="18" charset="0"/>
                <a:cs typeface="Calibri" panose="020F0502020204030204" pitchFamily="34" charset="0"/>
              </a:rPr>
              <a:t>The question is a </a:t>
            </a:r>
            <a:r>
              <a:rPr lang="en-US" sz="1800" dirty="0">
                <a:latin typeface="Calibri" panose="020F0502020204030204" pitchFamily="34" charset="0"/>
                <a:ea typeface="Times New Roman" panose="02020603050405020304" pitchFamily="18" charset="0"/>
                <a:cs typeface="Calibri" panose="020F0502020204030204" pitchFamily="34" charset="0"/>
              </a:rPr>
              <a:t>short-answer question, like “did you . . . like you said you would?” and shouldn’t turn into a long discussion.</a:t>
            </a:r>
          </a:p>
          <a:p>
            <a:pPr>
              <a:lnSpc>
                <a:spcPct val="110000"/>
              </a:lnSpc>
              <a:spcBef>
                <a:spcPts val="1200"/>
              </a:spcBef>
            </a:pPr>
            <a:r>
              <a:rPr lang="en-US" sz="1800" dirty="0">
                <a:latin typeface="Calibri" panose="020F0502020204030204" pitchFamily="34" charset="0"/>
                <a:ea typeface="Times New Roman" panose="02020603050405020304" pitchFamily="18" charset="0"/>
                <a:cs typeface="Calibri" panose="020F0502020204030204" pitchFamily="34" charset="0"/>
              </a:rPr>
              <a:t>I</a:t>
            </a:r>
            <a:r>
              <a:rPr lang="en-US" sz="1800" dirty="0">
                <a:effectLst/>
                <a:latin typeface="Calibri" panose="020F0502020204030204" pitchFamily="34" charset="0"/>
                <a:ea typeface="Times New Roman" panose="02020603050405020304" pitchFamily="18" charset="0"/>
                <a:cs typeface="Calibri" panose="020F0502020204030204" pitchFamily="34" charset="0"/>
              </a:rPr>
              <a:t>f the conversation starts to get “irritable”, simply say to each other “We are safe right now. We don’t need to be afraid, or defensive, or insecure.” That will help remind each other that you don’t want to upset the other person and they don’t need to be defensive.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0000"/>
              </a:lnSpc>
              <a:spcBef>
                <a:spcPts val="1200"/>
              </a:spcBef>
            </a:pPr>
            <a:endParaRPr lang="en-US" sz="1700" dirty="0"/>
          </a:p>
        </p:txBody>
      </p:sp>
      <p:sp>
        <p:nvSpPr>
          <p:cNvPr id="4" name="Subtitle 2">
            <a:extLst>
              <a:ext uri="{FF2B5EF4-FFF2-40B4-BE49-F238E27FC236}">
                <a16:creationId xmlns:a16="http://schemas.microsoft.com/office/drawing/2014/main" id="{6A50868D-2EDE-BBC8-4192-45D52E7AE357}"/>
              </a:ext>
            </a:extLst>
          </p:cNvPr>
          <p:cNvSpPr txBox="1">
            <a:spLocks/>
          </p:cNvSpPr>
          <p:nvPr/>
        </p:nvSpPr>
        <p:spPr>
          <a:xfrm>
            <a:off x="8366333" y="6413506"/>
            <a:ext cx="3640288" cy="354764"/>
          </a:xfrm>
          <a:prstGeom prst="rect">
            <a:avLst/>
          </a:prstGeom>
        </p:spPr>
        <p:txBody>
          <a:bodyPr vert="horz" lIns="0" tIns="0" rIns="0" bIns="0" rtlCol="0">
            <a:normAutofit/>
          </a:bodyPr>
          <a:lstStyle>
            <a:lvl1pPr marL="0" indent="0" algn="ctr" defTabSz="914400" rtl="0" eaLnBrk="1" latinLnBrk="0" hangingPunct="1">
              <a:lnSpc>
                <a:spcPct val="150000"/>
              </a:lnSpc>
              <a:spcBef>
                <a:spcPts val="1000"/>
              </a:spcBef>
              <a:buFont typeface="Arial" panose="020B0604020202020204" pitchFamily="34" charset="0"/>
              <a:buNone/>
              <a:defRPr sz="1600" kern="1200" cap="all" spc="600" baseline="0">
                <a:solidFill>
                  <a:schemeClr val="tx1"/>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200" dirty="0">
                <a:solidFill>
                  <a:schemeClr val="bg1"/>
                </a:solidFill>
                <a:hlinkClick r:id="rId2"/>
              </a:rPr>
              <a:t>www.becomingmore.com</a:t>
            </a:r>
            <a:endParaRPr lang="en-US" sz="1200" dirty="0">
              <a:solidFill>
                <a:schemeClr val="bg1"/>
              </a:solidFill>
            </a:endParaRPr>
          </a:p>
        </p:txBody>
      </p:sp>
    </p:spTree>
    <p:extLst>
      <p:ext uri="{BB962C8B-B14F-4D97-AF65-F5344CB8AC3E}">
        <p14:creationId xmlns:p14="http://schemas.microsoft.com/office/powerpoint/2010/main" val="3246642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11F43D9B-58D4-852F-86F2-2D9E17B8AF4F}"/>
              </a:ext>
            </a:extLst>
          </p:cNvPr>
          <p:cNvSpPr>
            <a:spLocks noGrp="1"/>
          </p:cNvSpPr>
          <p:nvPr>
            <p:ph type="title"/>
          </p:nvPr>
        </p:nvSpPr>
        <p:spPr>
          <a:xfrm>
            <a:off x="387927" y="1028701"/>
            <a:ext cx="3248863" cy="3020785"/>
          </a:xfrm>
        </p:spPr>
        <p:txBody>
          <a:bodyPr>
            <a:normAutofit/>
          </a:bodyPr>
          <a:lstStyle/>
          <a:p>
            <a:pPr algn="r"/>
            <a:r>
              <a:rPr lang="en-US" sz="2000">
                <a:solidFill>
                  <a:schemeClr val="bg1"/>
                </a:solidFill>
              </a:rPr>
              <a:t>COMMUNICATION TECHNIQUES</a:t>
            </a:r>
          </a:p>
        </p:txBody>
      </p:sp>
      <p:sp>
        <p:nvSpPr>
          <p:cNvPr id="3" name="Content Placeholder 2">
            <a:extLst>
              <a:ext uri="{FF2B5EF4-FFF2-40B4-BE49-F238E27FC236}">
                <a16:creationId xmlns:a16="http://schemas.microsoft.com/office/drawing/2014/main" id="{06C723C2-24C7-0130-6349-8B5D68DBA43D}"/>
              </a:ext>
            </a:extLst>
          </p:cNvPr>
          <p:cNvSpPr>
            <a:spLocks noGrp="1"/>
          </p:cNvSpPr>
          <p:nvPr>
            <p:ph idx="1"/>
          </p:nvPr>
        </p:nvSpPr>
        <p:spPr>
          <a:xfrm>
            <a:off x="4425763" y="461319"/>
            <a:ext cx="7378310" cy="6120713"/>
          </a:xfrm>
        </p:spPr>
        <p:txBody>
          <a:bodyPr>
            <a:normAutofit fontScale="85000" lnSpcReduction="10000"/>
          </a:bodyPr>
          <a:lstStyle/>
          <a:p>
            <a:pPr marL="0" marR="0" indent="0">
              <a:spcBef>
                <a:spcPts val="1200"/>
              </a:spcBef>
              <a:spcAft>
                <a:spcPts val="0"/>
              </a:spcAft>
              <a:buNone/>
            </a:pPr>
            <a:r>
              <a:rPr lang="en-US" sz="1800" b="1" u="sng"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SILVER BULLETS: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spcBef>
                <a:spcPts val="1200"/>
              </a:spcBef>
              <a:spcAft>
                <a:spcPts val="0"/>
              </a:spcAft>
              <a:buNone/>
            </a:pP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These are the one shot most powerful technique for each spouse.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1200"/>
              </a:spcBef>
              <a:spcAft>
                <a:spcPts val="0"/>
              </a:spcAft>
            </a:pP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For husbands: When your wife is frustrated and venting. Don’t try to fix your wife’s problem, she is smart, she knows what to do, she is probably just venting. The best thing you can do in any conversation is to restate what she is saying. Simply paraphrase what she is saying at appropriate points in the conversation by saying “You’re </a:t>
            </a:r>
            <a:r>
              <a:rPr lang="en-US" sz="1800" u="sng"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(emotion)</a:t>
            </a: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 because of </a:t>
            </a:r>
            <a:r>
              <a:rPr lang="en-US" sz="1800" u="sng"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(info, story, facts, info, etc.)</a:t>
            </a: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 you can say, “You’re frustrated because your mom won’t recognize how hard you worked on putting Thanksgiving together.” Leave off the opener “So what you’re saying is….” It’s not natural in conversation and can be annoying if you keep saying it. Also, ask questions! Gain more insight, and paraphrase.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1200"/>
              </a:spcBef>
              <a:spcAft>
                <a:spcPts val="0"/>
              </a:spcAft>
            </a:pP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For wives: The three “C” technique. Compliment</a:t>
            </a:r>
            <a:r>
              <a:rPr lang="en-US" sz="1800" dirty="0">
                <a:latin typeface="Calibri" panose="020F0502020204030204" pitchFamily="34" charset="0"/>
                <a:ea typeface="Times New Roman" panose="02020603050405020304" pitchFamily="18" charset="0"/>
                <a:cs typeface="Arial" panose="020B0604020202020204" pitchFamily="34" charset="0"/>
              </a:rPr>
              <a:t>, </a:t>
            </a: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Concern (or Criticism or Complaint)</a:t>
            </a:r>
            <a:r>
              <a:rPr lang="en-US" sz="1800" dirty="0">
                <a:latin typeface="Calibri" panose="020F0502020204030204" pitchFamily="34" charset="0"/>
                <a:ea typeface="Times New Roman" panose="02020603050405020304" pitchFamily="18" charset="0"/>
                <a:cs typeface="Arial" panose="020B0604020202020204" pitchFamily="34" charset="0"/>
              </a:rPr>
              <a:t>, </a:t>
            </a:r>
            <a:r>
              <a:rPr lang="en-US" sz="1800" b="1"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Commitment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1200"/>
              </a:spcBef>
              <a:spcAft>
                <a:spcPts val="0"/>
              </a:spcAft>
            </a:pP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Give your husband a compliment, but know that as soon as you do that, he is thinking “Uh oh, here is comes.” He knows the concerns, criticisms, complaints are coming. Honestly, we husbands can hear about any true and rational complaint, and hear criticisms for a long time, </a:t>
            </a:r>
            <a:r>
              <a:rPr lang="en-US" sz="1800" b="1"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as long as </a:t>
            </a: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you add the third “C”: Commitment.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1200"/>
              </a:spcBef>
              <a:spcAft>
                <a:spcPts val="0"/>
              </a:spcAft>
            </a:pPr>
            <a:r>
              <a:rPr lang="en-US" sz="180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ALL we need to hear from you, either at the end or sprinkled throughout, is some form of “It’ll be okay, we will get through this” or “We are in this together, we will figure it out”, etc. YES, we are really that simple. You can lay out your frustrations with all of your “unhappy wife” fury, just as long as we know we will be okay at some point. Yes, crazy, but true. Go ahead, ask him if that’s true.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10000"/>
              </a:lnSpc>
              <a:spcBef>
                <a:spcPts val="1200"/>
              </a:spcBef>
              <a:buNone/>
            </a:pPr>
            <a:endParaRPr lang="en-US" sz="1700" dirty="0"/>
          </a:p>
        </p:txBody>
      </p:sp>
      <p:sp>
        <p:nvSpPr>
          <p:cNvPr id="4" name="Subtitle 2">
            <a:extLst>
              <a:ext uri="{FF2B5EF4-FFF2-40B4-BE49-F238E27FC236}">
                <a16:creationId xmlns:a16="http://schemas.microsoft.com/office/drawing/2014/main" id="{0DF312E9-EF76-C13C-6A0A-776C75C8ED10}"/>
              </a:ext>
            </a:extLst>
          </p:cNvPr>
          <p:cNvSpPr txBox="1">
            <a:spLocks/>
          </p:cNvSpPr>
          <p:nvPr/>
        </p:nvSpPr>
        <p:spPr>
          <a:xfrm>
            <a:off x="8366333" y="6413506"/>
            <a:ext cx="3640288" cy="354764"/>
          </a:xfrm>
          <a:prstGeom prst="rect">
            <a:avLst/>
          </a:prstGeom>
        </p:spPr>
        <p:txBody>
          <a:bodyPr vert="horz" lIns="0" tIns="0" rIns="0" bIns="0" rtlCol="0">
            <a:normAutofit/>
          </a:bodyPr>
          <a:lstStyle>
            <a:lvl1pPr marL="0" indent="0" algn="ctr" defTabSz="914400" rtl="0" eaLnBrk="1" latinLnBrk="0" hangingPunct="1">
              <a:lnSpc>
                <a:spcPct val="150000"/>
              </a:lnSpc>
              <a:spcBef>
                <a:spcPts val="1000"/>
              </a:spcBef>
              <a:buFont typeface="Arial" panose="020B0604020202020204" pitchFamily="34" charset="0"/>
              <a:buNone/>
              <a:defRPr sz="1600" kern="1200" cap="all" spc="600" baseline="0">
                <a:solidFill>
                  <a:schemeClr val="tx1"/>
                </a:solidFill>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200" dirty="0">
                <a:solidFill>
                  <a:schemeClr val="bg1"/>
                </a:solidFill>
                <a:hlinkClick r:id="rId2"/>
              </a:rPr>
              <a:t>www.becomingmore.com</a:t>
            </a:r>
            <a:endParaRPr lang="en-US" sz="1200" dirty="0">
              <a:solidFill>
                <a:schemeClr val="bg1"/>
              </a:solidFill>
            </a:endParaRPr>
          </a:p>
        </p:txBody>
      </p:sp>
    </p:spTree>
    <p:extLst>
      <p:ext uri="{BB962C8B-B14F-4D97-AF65-F5344CB8AC3E}">
        <p14:creationId xmlns:p14="http://schemas.microsoft.com/office/powerpoint/2010/main" val="3749785890"/>
      </p:ext>
    </p:extLst>
  </p:cSld>
  <p:clrMapOvr>
    <a:masterClrMapping/>
  </p:clrMapOvr>
</p:sld>
</file>

<file path=ppt/theme/theme1.xml><?xml version="1.0" encoding="utf-8"?>
<a:theme xmlns:a="http://schemas.openxmlformats.org/drawingml/2006/main" name="GradientRiseVTI">
  <a:themeElements>
    <a:clrScheme name="AnalogousFromLightSeed_2SEEDS">
      <a:dk1>
        <a:srgbClr val="000000"/>
      </a:dk1>
      <a:lt1>
        <a:srgbClr val="FFFFFF"/>
      </a:lt1>
      <a:dk2>
        <a:srgbClr val="22363C"/>
      </a:dk2>
      <a:lt2>
        <a:srgbClr val="E2E6E8"/>
      </a:lt2>
      <a:accent1>
        <a:srgbClr val="C18C78"/>
      </a:accent1>
      <a:accent2>
        <a:srgbClr val="CC9099"/>
      </a:accent2>
      <a:accent3>
        <a:srgbClr val="B19F77"/>
      </a:accent3>
      <a:accent4>
        <a:srgbClr val="6DAFA2"/>
      </a:accent4>
      <a:accent5>
        <a:srgbClr val="70ACBC"/>
      </a:accent5>
      <a:accent6>
        <a:srgbClr val="7893C1"/>
      </a:accent6>
      <a:hlink>
        <a:srgbClr val="5E8A9B"/>
      </a:hlink>
      <a:folHlink>
        <a:srgbClr val="7F7F7F"/>
      </a:folHlink>
    </a:clrScheme>
    <a:fontScheme name="Avenir">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docProps/app.xml><?xml version="1.0" encoding="utf-8"?>
<Properties xmlns="http://schemas.openxmlformats.org/officeDocument/2006/extended-properties" xmlns:vt="http://schemas.openxmlformats.org/officeDocument/2006/docPropsVTypes">
  <TotalTime>491</TotalTime>
  <Words>3409</Words>
  <Application>Microsoft Macintosh PowerPoint</Application>
  <PresentationFormat>Widescreen</PresentationFormat>
  <Paragraphs>151</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Baskerville Old Face</vt:lpstr>
      <vt:lpstr>Calibri</vt:lpstr>
      <vt:lpstr>Tw Cen MT</vt:lpstr>
      <vt:lpstr>GradientRiseVTI</vt:lpstr>
      <vt:lpstr>Dating, premarital, marital Counseling</vt:lpstr>
      <vt:lpstr>Tinkerbell is coming</vt:lpstr>
      <vt:lpstr>Safety &amp; pursuit</vt:lpstr>
      <vt:lpstr> “brag about” the second pillar</vt:lpstr>
      <vt:lpstr>Rate the current state of the relationship</vt:lpstr>
      <vt:lpstr>Stages TO COUNSELING</vt:lpstr>
      <vt:lpstr>First goal: don’t cause further damage to the relationship (hurt)</vt:lpstr>
      <vt:lpstr>COMMUNICATION TECHNIQUES</vt:lpstr>
      <vt:lpstr>COMMUNICATION TECHNIQUES</vt:lpstr>
      <vt:lpstr>COMMUNICATION TECHNIQUES</vt:lpstr>
      <vt:lpstr>COMMUNICATION TECHNIQUES</vt:lpstr>
      <vt:lpstr>COMMUNICATION TECHNIQUES</vt:lpstr>
      <vt:lpstr>COMMUNICATION TECHNIQUES</vt:lpstr>
      <vt:lpstr>COMMUNICATION TECHNIQUES</vt:lpstr>
      <vt:lpstr>COMMUNICATION TECHNIQUES</vt:lpstr>
      <vt:lpstr>COMMUNICATION TECHNIQUES</vt:lpstr>
      <vt:lpstr>COMMUNICATION TECHNIQUES</vt:lpstr>
      <vt:lpstr>COMMUNICATION TECHNIQUES</vt:lpstr>
      <vt:lpstr>COMMUNICATION TECHNIQUES</vt:lpstr>
      <vt:lpstr>PowerPoint Presentation</vt:lpstr>
      <vt:lpstr>Stages TO COUNSELING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Dating, premarital, marital Counseling</dc:title>
  <dc:creator>Gregory Stewart</dc:creator>
  <cp:lastModifiedBy>Gregory Stewart</cp:lastModifiedBy>
  <cp:revision>21</cp:revision>
  <dcterms:created xsi:type="dcterms:W3CDTF">2023-04-01T13:29:34Z</dcterms:created>
  <dcterms:modified xsi:type="dcterms:W3CDTF">2023-08-05T16:24:46Z</dcterms:modified>
</cp:coreProperties>
</file>